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0" r:id="rId5"/>
    <p:sldMasterId id="2147483672" r:id="rId6"/>
  </p:sldMasterIdLst>
  <p:notesMasterIdLst>
    <p:notesMasterId r:id="rId28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Quattrocento Sans" panose="020B0502050000020003" pitchFamily="34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Roboto Condensed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dSwca3JDcsTrH1/no08ISMAFs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1.fntdata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1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suur foto)">
  <p:cSld name="1 Tiitelslaid (suur foto)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8267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8267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sitaadislaid">
  <p:cSld name="Tsitaadislai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2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2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Condens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9" name="Google Shape;99;p42"/>
          <p:cNvGrpSpPr/>
          <p:nvPr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100" name="Google Shape;100;p42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2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42"/>
          <p:cNvGrpSpPr/>
          <p:nvPr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103" name="Google Shape;103;p42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2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kord">
  <p:cSld name="Sisuko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3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3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09" name="Google Shape;109;p43"/>
          <p:cNvSpPr txBox="1"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Condens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863" y="391319"/>
            <a:ext cx="2324100" cy="95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3"/>
          <p:cNvGrpSpPr/>
          <p:nvPr/>
        </p:nvGrpSpPr>
        <p:grpSpPr>
          <a:xfrm rot="-54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112" name="Google Shape;112;p43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3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kord">
  <p:cSld name="Sisukord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Condens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863" y="391319"/>
            <a:ext cx="2324100" cy="95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25"/>
          <p:cNvGrpSpPr/>
          <p:nvPr/>
        </p:nvGrpSpPr>
        <p:grpSpPr>
          <a:xfrm rot="-54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128" name="Google Shape;128;p25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1 element)" type="title">
  <p:cSld name="TITL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4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4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44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4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4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grpSp>
        <p:nvGrpSpPr>
          <p:cNvPr id="136" name="Google Shape;136;p44"/>
          <p:cNvGrpSpPr/>
          <p:nvPr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137" name="Google Shape;137;p44"/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/>
              <a:ahLst/>
              <a:cxnLst/>
              <a:rect l="l" t="t" r="r" b="b"/>
              <a:pathLst>
                <a:path w="2934334" h="6858000" extrusionOk="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4"/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/>
              <a:ahLst/>
              <a:cxnLst/>
              <a:rect l="l" t="t" r="r" b="b"/>
              <a:pathLst>
                <a:path w="2934334" h="6858000" extrusionOk="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väike foto)">
  <p:cSld name="1 Tiitelslaid (väike foto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5"/>
          <p:cNvSpPr>
            <a:spLocks noGrp="1"/>
          </p:cNvSpPr>
          <p:nvPr>
            <p:ph type="pic" idx="2"/>
          </p:nvPr>
        </p:nvSpPr>
        <p:spPr>
          <a:xfrm>
            <a:off x="9258300" y="1"/>
            <a:ext cx="2933700" cy="6847745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45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5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5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44" name="Google Shape;144;p45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suur foto)">
  <p:cSld name="1 Tiitelslaid (suur foto)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6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6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6777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6777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4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2 elementi)">
  <p:cSld name="Tiitelslaid (2 elementi)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7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7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7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7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59" name="Google Shape;159;p47"/>
          <p:cNvGrpSpPr/>
          <p:nvPr/>
        </p:nvGrpSpPr>
        <p:grpSpPr>
          <a:xfrm>
            <a:off x="9274175" y="0"/>
            <a:ext cx="2937191" cy="3429000"/>
            <a:chOff x="9274175" y="0"/>
            <a:chExt cx="2937191" cy="3429000"/>
          </a:xfrm>
        </p:grpSpPr>
        <p:sp>
          <p:nvSpPr>
            <p:cNvPr id="160" name="Google Shape;160;p47"/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/>
              <a:ahLst/>
              <a:cxnLst/>
              <a:rect l="l" t="t" r="r" b="b"/>
              <a:pathLst>
                <a:path w="1468755" h="3429000" extrusionOk="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7"/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47"/>
          <p:cNvGrpSpPr/>
          <p:nvPr/>
        </p:nvGrpSpPr>
        <p:grpSpPr>
          <a:xfrm>
            <a:off x="10742612" y="3429000"/>
            <a:ext cx="2937192" cy="3429000"/>
            <a:chOff x="10742612" y="3429000"/>
            <a:chExt cx="2937192" cy="3429000"/>
          </a:xfrm>
        </p:grpSpPr>
        <p:sp>
          <p:nvSpPr>
            <p:cNvPr id="163" name="Google Shape;163;p47"/>
            <p:cNvSpPr/>
            <p:nvPr/>
          </p:nvSpPr>
          <p:spPr>
            <a:xfrm>
              <a:off x="10742612" y="342900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653"/>
                  </a:lnTo>
                  <a:cubicBezTo>
                    <a:pt x="1390015" y="1118235"/>
                    <a:pt x="1468755" y="1265872"/>
                    <a:pt x="1468755" y="1424305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7" y="2399030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7"/>
            <p:cNvSpPr/>
            <p:nvPr/>
          </p:nvSpPr>
          <p:spPr>
            <a:xfrm>
              <a:off x="12211050" y="342900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970"/>
                  </a:lnTo>
                  <a:cubicBezTo>
                    <a:pt x="78740" y="1118553"/>
                    <a:pt x="0" y="1266190"/>
                    <a:pt x="0" y="1424622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030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3 elementi)">
  <p:cSld name="Tiitelslaid (3 elementi)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8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8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1" name="Google Shape;171;p48"/>
          <p:cNvGrpSpPr/>
          <p:nvPr/>
        </p:nvGrpSpPr>
        <p:grpSpPr>
          <a:xfrm>
            <a:off x="9254067" y="0"/>
            <a:ext cx="1958127" cy="2286000"/>
            <a:chOff x="9254067" y="0"/>
            <a:chExt cx="1958127" cy="2286000"/>
          </a:xfrm>
        </p:grpSpPr>
        <p:sp>
          <p:nvSpPr>
            <p:cNvPr id="172" name="Google Shape;172;p48"/>
            <p:cNvSpPr/>
            <p:nvPr/>
          </p:nvSpPr>
          <p:spPr>
            <a:xfrm>
              <a:off x="9254067" y="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647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8"/>
            <p:cNvSpPr/>
            <p:nvPr/>
          </p:nvSpPr>
          <p:spPr>
            <a:xfrm>
              <a:off x="10233025" y="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435"/>
                  </a:lnTo>
                  <a:cubicBezTo>
                    <a:pt x="52493" y="745490"/>
                    <a:pt x="0" y="843915"/>
                    <a:pt x="0" y="949537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48"/>
          <p:cNvGrpSpPr/>
          <p:nvPr/>
        </p:nvGrpSpPr>
        <p:grpSpPr>
          <a:xfrm>
            <a:off x="10233025" y="2286000"/>
            <a:ext cx="1958127" cy="2286000"/>
            <a:chOff x="10233025" y="2286000"/>
            <a:chExt cx="1958127" cy="2286000"/>
          </a:xfrm>
        </p:grpSpPr>
        <p:sp>
          <p:nvSpPr>
            <p:cNvPr id="175" name="Google Shape;175;p48"/>
            <p:cNvSpPr/>
            <p:nvPr/>
          </p:nvSpPr>
          <p:spPr>
            <a:xfrm>
              <a:off x="10233025" y="2286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435"/>
                  </a:lnTo>
                  <a:cubicBezTo>
                    <a:pt x="926677" y="745490"/>
                    <a:pt x="979170" y="843915"/>
                    <a:pt x="979170" y="949537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353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8"/>
            <p:cNvSpPr/>
            <p:nvPr/>
          </p:nvSpPr>
          <p:spPr>
            <a:xfrm>
              <a:off x="11211983" y="2286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647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353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48"/>
          <p:cNvGrpSpPr/>
          <p:nvPr/>
        </p:nvGrpSpPr>
        <p:grpSpPr>
          <a:xfrm>
            <a:off x="9254067" y="4572000"/>
            <a:ext cx="1958127" cy="2286000"/>
            <a:chOff x="9254067" y="4572000"/>
            <a:chExt cx="1958127" cy="2286000"/>
          </a:xfrm>
        </p:grpSpPr>
        <p:sp>
          <p:nvSpPr>
            <p:cNvPr id="178" name="Google Shape;178;p48"/>
            <p:cNvSpPr/>
            <p:nvPr/>
          </p:nvSpPr>
          <p:spPr>
            <a:xfrm>
              <a:off x="9254067" y="4572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4"/>
                    <a:pt x="37465" y="145838"/>
                    <a:pt x="99907" y="187960"/>
                  </a:cubicBezTo>
                  <a:lnTo>
                    <a:pt x="839258" y="686646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8"/>
            <p:cNvSpPr/>
            <p:nvPr/>
          </p:nvSpPr>
          <p:spPr>
            <a:xfrm>
              <a:off x="10233025" y="4572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4"/>
                    <a:pt x="941705" y="145838"/>
                    <a:pt x="879263" y="187960"/>
                  </a:cubicBezTo>
                  <a:lnTo>
                    <a:pt x="139912" y="686646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muster 1)">
  <p:cSld name="1 Tiitelslaid (muster 1)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9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9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9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85" name="Google Shape;185;p49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9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muster 2)">
  <p:cSld name="1 Tiitelslaid (muster 2)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0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0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0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92" name="Google Shape;192;p50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0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1 element)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grpSp>
        <p:nvGrpSpPr>
          <p:cNvPr id="27" name="Google Shape;27;p34"/>
          <p:cNvGrpSpPr/>
          <p:nvPr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28" name="Google Shape;28;p34"/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/>
              <a:ahLst/>
              <a:cxnLst/>
              <a:rect l="l" t="t" r="r" b="b"/>
              <a:pathLst>
                <a:path w="2934334" h="6858000" extrusionOk="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4"/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/>
              <a:ahLst/>
              <a:cxnLst/>
              <a:rect l="l" t="t" r="r" b="b"/>
              <a:pathLst>
                <a:path w="2934334" h="6858000" extrusionOk="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4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 slaid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1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1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1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ne jaotus">
  <p:cSld name="Kolmene jaotu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2"/>
          <p:cNvSpPr/>
          <p:nvPr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2"/>
          <p:cNvSpPr/>
          <p:nvPr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rgbClr val="002E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2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2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E8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2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04" name="Google Shape;204;p52"/>
          <p:cNvSpPr/>
          <p:nvPr/>
        </p:nvSpPr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2"/>
          <p:cNvSpPr txBox="1">
            <a:spLocks noGrp="1"/>
          </p:cNvSpPr>
          <p:nvPr>
            <p:ph type="body" idx="1"/>
          </p:nvPr>
        </p:nvSpPr>
        <p:spPr>
          <a:xfrm>
            <a:off x="617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52"/>
          <p:cNvSpPr txBox="1">
            <a:spLocks noGrp="1"/>
          </p:cNvSpPr>
          <p:nvPr>
            <p:ph type="body" idx="2"/>
          </p:nvPr>
        </p:nvSpPr>
        <p:spPr>
          <a:xfrm>
            <a:off x="4681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Char char="•"/>
              <a:defRPr>
                <a:solidFill>
                  <a:srgbClr val="002E87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400"/>
              <a:buChar char="•"/>
              <a:defRPr>
                <a:solidFill>
                  <a:srgbClr val="002E87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Char char="•"/>
              <a:defRPr>
                <a:solidFill>
                  <a:srgbClr val="002E87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>
                <a:solidFill>
                  <a:srgbClr val="002E87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>
                <a:solidFill>
                  <a:srgbClr val="002E8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52"/>
          <p:cNvSpPr txBox="1">
            <a:spLocks noGrp="1"/>
          </p:cNvSpPr>
          <p:nvPr>
            <p:ph type="body" idx="3"/>
          </p:nvPr>
        </p:nvSpPr>
        <p:spPr>
          <a:xfrm>
            <a:off x="8745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sitaadislaid">
  <p:cSld name="Tsitaadislaid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3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3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3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12" name="Google Shape;212;p53"/>
          <p:cNvSpPr txBox="1"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Condens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3" name="Google Shape;213;p53"/>
          <p:cNvGrpSpPr/>
          <p:nvPr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214" name="Google Shape;214;p53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3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53"/>
          <p:cNvGrpSpPr/>
          <p:nvPr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217" name="Google Shape;217;p53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3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ne jaotus">
  <p:cSld name="Kolmene jaotus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/>
          <p:nvPr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rgbClr val="002E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7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32" name="Google Shape;232;p27"/>
          <p:cNvSpPr/>
          <p:nvPr/>
        </p:nvSpPr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7"/>
          <p:cNvSpPr txBox="1">
            <a:spLocks noGrp="1"/>
          </p:cNvSpPr>
          <p:nvPr>
            <p:ph type="body" idx="1"/>
          </p:nvPr>
        </p:nvSpPr>
        <p:spPr>
          <a:xfrm>
            <a:off x="617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2"/>
          </p:nvPr>
        </p:nvSpPr>
        <p:spPr>
          <a:xfrm>
            <a:off x="4681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7"/>
          <p:cNvSpPr txBox="1">
            <a:spLocks noGrp="1"/>
          </p:cNvSpPr>
          <p:nvPr>
            <p:ph type="body" idx="3"/>
          </p:nvPr>
        </p:nvSpPr>
        <p:spPr>
          <a:xfrm>
            <a:off x="8745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sisu" type="obj">
  <p:cSld name="OBJEC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 sisu">
  <p:cSld name="Kaks sisu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body" idx="1"/>
          </p:nvPr>
        </p:nvSpPr>
        <p:spPr>
          <a:xfrm>
            <a:off x="838200" y="443572"/>
            <a:ext cx="7751762" cy="2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838200" y="9930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body" idx="2"/>
          </p:nvPr>
        </p:nvSpPr>
        <p:spPr>
          <a:xfrm>
            <a:off x="838200" y="2318623"/>
            <a:ext cx="5181600" cy="385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3"/>
          </p:nvPr>
        </p:nvSpPr>
        <p:spPr>
          <a:xfrm>
            <a:off x="6172200" y="2318623"/>
            <a:ext cx="5181600" cy="385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nult pealkiri">
  <p:cSld name="Ainult pealkiri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body" idx="1"/>
          </p:nvPr>
        </p:nvSpPr>
        <p:spPr>
          <a:xfrm>
            <a:off x="838200" y="443572"/>
            <a:ext cx="7751762" cy="2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838200" y="9966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0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slaid 2 tulbaga" type="twoTxTwoObj">
  <p:cSld name="TWO_OBJECTS_WITH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B5"/>
              </a:buClr>
              <a:buSzPts val="4400"/>
              <a:buFont typeface="Roboto Condensed"/>
              <a:buNone/>
              <a:defRPr>
                <a:solidFill>
                  <a:srgbClr val="006EB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612"/>
              <a:buNone/>
              <a:defRPr sz="3612" b="1" i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709"/>
              <a:buNone/>
              <a:defRPr sz="2709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408"/>
              <a:buNone/>
              <a:defRPr sz="2408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107"/>
              <a:buNone/>
              <a:defRPr sz="2107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107"/>
              <a:buNone/>
              <a:defRPr sz="2107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None/>
              <a:defRPr sz="2107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None/>
              <a:defRPr sz="2107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None/>
              <a:defRPr sz="2107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None/>
              <a:defRPr sz="2107" b="1"/>
            </a:lvl9pPr>
          </a:lstStyle>
          <a:p>
            <a:endParaRPr/>
          </a:p>
        </p:txBody>
      </p:sp>
      <p:sp>
        <p:nvSpPr>
          <p:cNvPr id="259" name="Google Shape;259;p31"/>
          <p:cNvSpPr txBox="1">
            <a:spLocks noGrp="1"/>
          </p:cNvSpPr>
          <p:nvPr>
            <p:ph type="body" idx="2"/>
          </p:nvPr>
        </p:nvSpPr>
        <p:spPr>
          <a:xfrm>
            <a:off x="0" y="2174874"/>
            <a:ext cx="6031634" cy="468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11"/>
              <a:buNone/>
              <a:defRPr sz="3211"/>
            </a:lvl1pPr>
            <a:lvl2pPr marL="914400" lvl="1" indent="-40062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709"/>
              <a:buChar char="•"/>
              <a:defRPr sz="2709"/>
            </a:lvl2pPr>
            <a:lvl3pPr marL="1371600" lvl="2" indent="-38150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408"/>
              <a:buChar char="•"/>
              <a:defRPr sz="2408"/>
            </a:lvl3pPr>
            <a:lvl4pPr marL="1828800" lvl="3" indent="-3623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107"/>
              <a:buChar char="•"/>
              <a:defRPr sz="2107"/>
            </a:lvl4pPr>
            <a:lvl5pPr marL="2286000" lvl="4" indent="-3623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107"/>
              <a:buChar char="•"/>
              <a:defRPr sz="2107"/>
            </a:lvl5pPr>
            <a:lvl6pPr marL="2743200" lvl="5" indent="-3623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Char char="•"/>
              <a:defRPr sz="2107"/>
            </a:lvl6pPr>
            <a:lvl7pPr marL="3200400" lvl="6" indent="-3623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Char char="•"/>
              <a:defRPr sz="2107"/>
            </a:lvl7pPr>
            <a:lvl8pPr marL="3657600" lvl="7" indent="-3623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Char char="•"/>
              <a:defRPr sz="2107"/>
            </a:lvl8pPr>
            <a:lvl9pPr marL="4114800" lvl="8" indent="-3623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Char char="•"/>
              <a:defRPr sz="2107"/>
            </a:lvl9pPr>
          </a:lstStyle>
          <a:p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body" idx="3"/>
          </p:nvPr>
        </p:nvSpPr>
        <p:spPr>
          <a:xfrm>
            <a:off x="6193370" y="1535114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11"/>
              <a:buNone/>
              <a:defRPr sz="3211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709"/>
              <a:buNone/>
              <a:defRPr sz="2709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408"/>
              <a:buNone/>
              <a:defRPr sz="2408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107"/>
              <a:buNone/>
              <a:defRPr sz="2107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107"/>
              <a:buNone/>
              <a:defRPr sz="2107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None/>
              <a:defRPr sz="2107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None/>
              <a:defRPr sz="2107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None/>
              <a:defRPr sz="2107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None/>
              <a:defRPr sz="2107" b="1"/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body" idx="4"/>
          </p:nvPr>
        </p:nvSpPr>
        <p:spPr>
          <a:xfrm>
            <a:off x="6193369" y="2199996"/>
            <a:ext cx="5995516" cy="468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11"/>
              <a:buNone/>
              <a:defRPr sz="3211"/>
            </a:lvl1pPr>
            <a:lvl2pPr marL="914400" lvl="1" indent="-40062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709"/>
              <a:buChar char="•"/>
              <a:defRPr sz="2709"/>
            </a:lvl2pPr>
            <a:lvl3pPr marL="1371600" lvl="2" indent="-38150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408"/>
              <a:buChar char="•"/>
              <a:defRPr sz="2408"/>
            </a:lvl3pPr>
            <a:lvl4pPr marL="1828800" lvl="3" indent="-3623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107"/>
              <a:buChar char="•"/>
              <a:defRPr sz="2107"/>
            </a:lvl4pPr>
            <a:lvl5pPr marL="2286000" lvl="4" indent="-3623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107"/>
              <a:buChar char="•"/>
              <a:defRPr sz="2107"/>
            </a:lvl5pPr>
            <a:lvl6pPr marL="2743200" lvl="5" indent="-3623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Char char="•"/>
              <a:defRPr sz="2107"/>
            </a:lvl6pPr>
            <a:lvl7pPr marL="3200400" lvl="6" indent="-3623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Char char="•"/>
              <a:defRPr sz="2107"/>
            </a:lvl7pPr>
            <a:lvl8pPr marL="3657600" lvl="7" indent="-3623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Char char="•"/>
              <a:defRPr sz="2107"/>
            </a:lvl8pPr>
            <a:lvl9pPr marL="4114800" lvl="8" indent="-3623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7"/>
              <a:buChar char="•"/>
              <a:defRPr sz="2107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">
  <p:cSld name="Sisuslaid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B5"/>
              </a:buClr>
              <a:buSzPts val="4400"/>
              <a:buFont typeface="Roboto Condensed"/>
              <a:buNone/>
              <a:defRPr>
                <a:solidFill>
                  <a:srgbClr val="006EB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sldNum" idx="12"/>
          </p:nvPr>
        </p:nvSpPr>
        <p:spPr>
          <a:xfrm>
            <a:off x="11369751" y="6353608"/>
            <a:ext cx="60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609599" y="1600202"/>
            <a:ext cx="10972801" cy="475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643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B9"/>
              </a:buClr>
              <a:buSzPts val="3712"/>
              <a:buChar char="•"/>
              <a:defRPr sz="3712"/>
            </a:lvl1pPr>
            <a:lvl2pPr marL="914400" lvl="1" indent="-43249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4B9"/>
              </a:buClr>
              <a:buSzPts val="3211"/>
              <a:buChar char="•"/>
              <a:defRPr sz="3211"/>
            </a:lvl2pPr>
            <a:lvl3pPr marL="1371600" lvl="2" indent="-40062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4B9"/>
              </a:buClr>
              <a:buSzPts val="2709"/>
              <a:buChar char="•"/>
              <a:defRPr sz="2709"/>
            </a:lvl3pPr>
            <a:lvl4pPr marL="1828800" lvl="3" indent="-38150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4B9"/>
              </a:buClr>
              <a:buSzPts val="2408"/>
              <a:buChar char="•"/>
              <a:defRPr sz="2408"/>
            </a:lvl4pPr>
            <a:lvl5pPr marL="2286000" lvl="4" indent="-38150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4B9"/>
              </a:buClr>
              <a:buSzPts val="2408"/>
              <a:buChar char="•"/>
              <a:defRPr sz="2408"/>
            </a:lvl5pPr>
            <a:lvl6pPr marL="2743200" lvl="5" indent="-38150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8"/>
              <a:buChar char="•"/>
              <a:defRPr sz="2408"/>
            </a:lvl6pPr>
            <a:lvl7pPr marL="3200400" lvl="6" indent="-38150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8"/>
              <a:buChar char="•"/>
              <a:defRPr sz="2408"/>
            </a:lvl7pPr>
            <a:lvl8pPr marL="3657600" lvl="7" indent="-38150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8"/>
              <a:buChar char="•"/>
              <a:defRPr sz="2408"/>
            </a:lvl8pPr>
            <a:lvl9pPr marL="4114800" lvl="8" indent="-38150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8"/>
              <a:buChar char="•"/>
              <a:defRPr sz="2408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1 element)" type="title">
  <p:cSld name="TITLE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000"/>
              <a:buFont typeface="Roboto Condensed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3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123083" cy="314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4000"/>
              <a:buNone/>
              <a:defRPr sz="4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grpSp>
        <p:nvGrpSpPr>
          <p:cNvPr id="273" name="Google Shape;273;p33"/>
          <p:cNvGrpSpPr/>
          <p:nvPr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274" name="Google Shape;274;p33"/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/>
              <a:ahLst/>
              <a:cxnLst/>
              <a:rect l="l" t="t" r="r" b="b"/>
              <a:pathLst>
                <a:path w="2934334" h="6858000" extrusionOk="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2C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3"/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/>
              <a:ahLst/>
              <a:cxnLst/>
              <a:rect l="l" t="t" r="r" b="b"/>
              <a:pathLst>
                <a:path w="2934334" h="6858000" extrusionOk="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väike foto)">
  <p:cSld name="1 Tiitelslaid (väike foto)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>
            <a:spLocks noGrp="1"/>
          </p:cNvSpPr>
          <p:nvPr>
            <p:ph type="pic" idx="2"/>
          </p:nvPr>
        </p:nvSpPr>
        <p:spPr>
          <a:xfrm>
            <a:off x="9258300" y="1"/>
            <a:ext cx="2933700" cy="684774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35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väike foto)">
  <p:cSld name="1 Tiitelslaid (väike foto)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4"/>
          <p:cNvSpPr>
            <a:spLocks noGrp="1"/>
          </p:cNvSpPr>
          <p:nvPr>
            <p:ph type="pic" idx="2"/>
          </p:nvPr>
        </p:nvSpPr>
        <p:spPr>
          <a:xfrm>
            <a:off x="9258300" y="1"/>
            <a:ext cx="2933700" cy="6847745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p54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4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4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81" name="Google Shape;281;p54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7688" cy="120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000"/>
              <a:buFont typeface="Roboto Condensed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4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125462" cy="3015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4000"/>
              <a:buNone/>
              <a:defRPr sz="4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suur foto)">
  <p:cSld name="1 Tiitelslaid (suur foto)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5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55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5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5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88" name="Google Shape;288;p55"/>
          <p:cNvSpPr txBox="1">
            <a:spLocks noGrp="1"/>
          </p:cNvSpPr>
          <p:nvPr>
            <p:ph type="ctrTitle"/>
          </p:nvPr>
        </p:nvSpPr>
        <p:spPr>
          <a:xfrm>
            <a:off x="564115" y="1488164"/>
            <a:ext cx="4923223" cy="116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000"/>
              <a:buFont typeface="Roboto Condensed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5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4921875" cy="292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4000"/>
              <a:buNone/>
              <a:defRPr sz="4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2 elementi)">
  <p:cSld name="Tiitelslaid (2 elementi)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6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6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93" name="Google Shape;293;p56"/>
          <p:cNvGrpSpPr/>
          <p:nvPr/>
        </p:nvGrpSpPr>
        <p:grpSpPr>
          <a:xfrm>
            <a:off x="9274175" y="0"/>
            <a:ext cx="2937191" cy="3429000"/>
            <a:chOff x="9274175" y="0"/>
            <a:chExt cx="2937191" cy="3429000"/>
          </a:xfrm>
        </p:grpSpPr>
        <p:sp>
          <p:nvSpPr>
            <p:cNvPr id="294" name="Google Shape;294;p56"/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/>
              <a:ahLst/>
              <a:cxnLst/>
              <a:rect l="l" t="t" r="r" b="b"/>
              <a:pathLst>
                <a:path w="1468755" h="3429000" extrusionOk="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56"/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56"/>
          <p:cNvGrpSpPr/>
          <p:nvPr/>
        </p:nvGrpSpPr>
        <p:grpSpPr>
          <a:xfrm>
            <a:off x="10742612" y="3429000"/>
            <a:ext cx="2937192" cy="3429000"/>
            <a:chOff x="10742612" y="3429000"/>
            <a:chExt cx="2937192" cy="3429000"/>
          </a:xfrm>
        </p:grpSpPr>
        <p:sp>
          <p:nvSpPr>
            <p:cNvPr id="297" name="Google Shape;297;p56"/>
            <p:cNvSpPr/>
            <p:nvPr/>
          </p:nvSpPr>
          <p:spPr>
            <a:xfrm>
              <a:off x="10742612" y="342900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653"/>
                  </a:lnTo>
                  <a:cubicBezTo>
                    <a:pt x="1390015" y="1118235"/>
                    <a:pt x="1468755" y="1265872"/>
                    <a:pt x="1468755" y="1424305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7" y="2399030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56"/>
            <p:cNvSpPr/>
            <p:nvPr/>
          </p:nvSpPr>
          <p:spPr>
            <a:xfrm>
              <a:off x="12211050" y="342900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970"/>
                  </a:lnTo>
                  <a:cubicBezTo>
                    <a:pt x="78740" y="1118553"/>
                    <a:pt x="0" y="1266190"/>
                    <a:pt x="0" y="1424622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030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56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6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6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3 elementi)">
  <p:cSld name="Tiitelslaid (3 elementi)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7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7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05" name="Google Shape;305;p57"/>
          <p:cNvGrpSpPr/>
          <p:nvPr/>
        </p:nvGrpSpPr>
        <p:grpSpPr>
          <a:xfrm>
            <a:off x="9254067" y="0"/>
            <a:ext cx="1958127" cy="2286000"/>
            <a:chOff x="9254067" y="0"/>
            <a:chExt cx="1958127" cy="2286000"/>
          </a:xfrm>
        </p:grpSpPr>
        <p:sp>
          <p:nvSpPr>
            <p:cNvPr id="306" name="Google Shape;306;p57"/>
            <p:cNvSpPr/>
            <p:nvPr/>
          </p:nvSpPr>
          <p:spPr>
            <a:xfrm>
              <a:off x="9254067" y="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647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57"/>
            <p:cNvSpPr/>
            <p:nvPr/>
          </p:nvSpPr>
          <p:spPr>
            <a:xfrm>
              <a:off x="10233025" y="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435"/>
                  </a:lnTo>
                  <a:cubicBezTo>
                    <a:pt x="52493" y="745490"/>
                    <a:pt x="0" y="843915"/>
                    <a:pt x="0" y="949537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57"/>
          <p:cNvGrpSpPr/>
          <p:nvPr/>
        </p:nvGrpSpPr>
        <p:grpSpPr>
          <a:xfrm>
            <a:off x="10233025" y="2286000"/>
            <a:ext cx="1958127" cy="2286000"/>
            <a:chOff x="10233025" y="2286000"/>
            <a:chExt cx="1958127" cy="2286000"/>
          </a:xfrm>
        </p:grpSpPr>
        <p:sp>
          <p:nvSpPr>
            <p:cNvPr id="309" name="Google Shape;309;p57"/>
            <p:cNvSpPr/>
            <p:nvPr/>
          </p:nvSpPr>
          <p:spPr>
            <a:xfrm>
              <a:off x="10233025" y="2286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435"/>
                  </a:lnTo>
                  <a:cubicBezTo>
                    <a:pt x="926677" y="745490"/>
                    <a:pt x="979170" y="843915"/>
                    <a:pt x="979170" y="949537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353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57"/>
            <p:cNvSpPr/>
            <p:nvPr/>
          </p:nvSpPr>
          <p:spPr>
            <a:xfrm>
              <a:off x="11211983" y="2286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647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353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57"/>
          <p:cNvGrpSpPr/>
          <p:nvPr/>
        </p:nvGrpSpPr>
        <p:grpSpPr>
          <a:xfrm>
            <a:off x="9254067" y="4572000"/>
            <a:ext cx="1958127" cy="2286000"/>
            <a:chOff x="9254067" y="4572000"/>
            <a:chExt cx="1958127" cy="2286000"/>
          </a:xfrm>
        </p:grpSpPr>
        <p:sp>
          <p:nvSpPr>
            <p:cNvPr id="312" name="Google Shape;312;p57"/>
            <p:cNvSpPr/>
            <p:nvPr/>
          </p:nvSpPr>
          <p:spPr>
            <a:xfrm>
              <a:off x="9254067" y="4572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4"/>
                    <a:pt x="37465" y="145838"/>
                    <a:pt x="99907" y="187960"/>
                  </a:cubicBezTo>
                  <a:lnTo>
                    <a:pt x="839258" y="686646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57"/>
            <p:cNvSpPr/>
            <p:nvPr/>
          </p:nvSpPr>
          <p:spPr>
            <a:xfrm>
              <a:off x="10233025" y="4572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4"/>
                    <a:pt x="941705" y="145838"/>
                    <a:pt x="879263" y="187960"/>
                  </a:cubicBezTo>
                  <a:lnTo>
                    <a:pt x="139912" y="686646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57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7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7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muster 1)">
  <p:cSld name="1 Tiitelslaid (muster 1)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8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8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8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322" name="Google Shape;322;p58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8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muster 2)">
  <p:cSld name="1 Tiitelslaid (muster 2)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1" y="0"/>
            <a:ext cx="121919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9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59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9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329" name="Google Shape;329;p59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9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 slaid" type="blank">
  <p:cSld name="BLANK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0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60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60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sitaadislaid">
  <p:cSld name="Tsitaadislaid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1"/>
          <p:cNvSpPr txBox="1"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400"/>
              <a:buFont typeface="Roboto Condens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7" name="Google Shape;337;p61"/>
          <p:cNvGrpSpPr/>
          <p:nvPr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338" name="Google Shape;338;p61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61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61"/>
          <p:cNvGrpSpPr/>
          <p:nvPr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341" name="Google Shape;341;p61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61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61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61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61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kord">
  <p:cSld name="Sisukord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2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62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62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350" name="Google Shape;350;p62"/>
          <p:cNvSpPr txBox="1"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400"/>
              <a:buFont typeface="Roboto Condens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1" name="Google Shape;351;p62"/>
          <p:cNvGrpSpPr/>
          <p:nvPr/>
        </p:nvGrpSpPr>
        <p:grpSpPr>
          <a:xfrm rot="-54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352" name="Google Shape;352;p62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62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2 elementi)">
  <p:cSld name="Tiitelslaid (2 elementi)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5" name="Google Shape;45;p36"/>
          <p:cNvGrpSpPr/>
          <p:nvPr/>
        </p:nvGrpSpPr>
        <p:grpSpPr>
          <a:xfrm>
            <a:off x="9274175" y="0"/>
            <a:ext cx="2937191" cy="3429000"/>
            <a:chOff x="9274175" y="0"/>
            <a:chExt cx="2937191" cy="3429000"/>
          </a:xfrm>
        </p:grpSpPr>
        <p:sp>
          <p:nvSpPr>
            <p:cNvPr id="46" name="Google Shape;46;p36"/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/>
              <a:ahLst/>
              <a:cxnLst/>
              <a:rect l="l" t="t" r="r" b="b"/>
              <a:pathLst>
                <a:path w="1468755" h="3429000" extrusionOk="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6"/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36"/>
          <p:cNvGrpSpPr/>
          <p:nvPr/>
        </p:nvGrpSpPr>
        <p:grpSpPr>
          <a:xfrm>
            <a:off x="10742612" y="3429000"/>
            <a:ext cx="2937192" cy="3429000"/>
            <a:chOff x="10742612" y="3429000"/>
            <a:chExt cx="2937192" cy="3429000"/>
          </a:xfrm>
        </p:grpSpPr>
        <p:sp>
          <p:nvSpPr>
            <p:cNvPr id="49" name="Google Shape;49;p36"/>
            <p:cNvSpPr/>
            <p:nvPr/>
          </p:nvSpPr>
          <p:spPr>
            <a:xfrm>
              <a:off x="10742612" y="342900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653"/>
                  </a:lnTo>
                  <a:cubicBezTo>
                    <a:pt x="1390015" y="1118235"/>
                    <a:pt x="1468755" y="1265872"/>
                    <a:pt x="1468755" y="1424305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7" y="2399030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6"/>
            <p:cNvSpPr/>
            <p:nvPr/>
          </p:nvSpPr>
          <p:spPr>
            <a:xfrm>
              <a:off x="12211050" y="342900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970"/>
                  </a:lnTo>
                  <a:cubicBezTo>
                    <a:pt x="78740" y="1118553"/>
                    <a:pt x="0" y="1266190"/>
                    <a:pt x="0" y="1424622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030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3 elementi)">
  <p:cSld name="Tiitelslaid (3 elementi)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7" name="Google Shape;57;p37"/>
          <p:cNvGrpSpPr/>
          <p:nvPr/>
        </p:nvGrpSpPr>
        <p:grpSpPr>
          <a:xfrm>
            <a:off x="9254067" y="0"/>
            <a:ext cx="1958127" cy="2286000"/>
            <a:chOff x="9254067" y="0"/>
            <a:chExt cx="1958127" cy="2286000"/>
          </a:xfrm>
        </p:grpSpPr>
        <p:sp>
          <p:nvSpPr>
            <p:cNvPr id="58" name="Google Shape;58;p37"/>
            <p:cNvSpPr/>
            <p:nvPr/>
          </p:nvSpPr>
          <p:spPr>
            <a:xfrm>
              <a:off x="9254067" y="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647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7"/>
            <p:cNvSpPr/>
            <p:nvPr/>
          </p:nvSpPr>
          <p:spPr>
            <a:xfrm>
              <a:off x="10233025" y="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435"/>
                  </a:lnTo>
                  <a:cubicBezTo>
                    <a:pt x="52493" y="745490"/>
                    <a:pt x="0" y="843915"/>
                    <a:pt x="0" y="949537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37"/>
          <p:cNvGrpSpPr/>
          <p:nvPr/>
        </p:nvGrpSpPr>
        <p:grpSpPr>
          <a:xfrm>
            <a:off x="10233025" y="2286000"/>
            <a:ext cx="1958127" cy="2286000"/>
            <a:chOff x="10233025" y="2286000"/>
            <a:chExt cx="1958127" cy="2286000"/>
          </a:xfrm>
        </p:grpSpPr>
        <p:sp>
          <p:nvSpPr>
            <p:cNvPr id="61" name="Google Shape;61;p37"/>
            <p:cNvSpPr/>
            <p:nvPr/>
          </p:nvSpPr>
          <p:spPr>
            <a:xfrm>
              <a:off x="10233025" y="2286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435"/>
                  </a:lnTo>
                  <a:cubicBezTo>
                    <a:pt x="926677" y="745490"/>
                    <a:pt x="979170" y="843915"/>
                    <a:pt x="979170" y="949537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353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7"/>
            <p:cNvSpPr/>
            <p:nvPr/>
          </p:nvSpPr>
          <p:spPr>
            <a:xfrm>
              <a:off x="11211983" y="2286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647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353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37"/>
          <p:cNvGrpSpPr/>
          <p:nvPr/>
        </p:nvGrpSpPr>
        <p:grpSpPr>
          <a:xfrm>
            <a:off x="9254067" y="4572000"/>
            <a:ext cx="1958127" cy="2286000"/>
            <a:chOff x="9254067" y="4572000"/>
            <a:chExt cx="1958127" cy="2286000"/>
          </a:xfrm>
        </p:grpSpPr>
        <p:sp>
          <p:nvSpPr>
            <p:cNvPr id="64" name="Google Shape;64;p37"/>
            <p:cNvSpPr/>
            <p:nvPr/>
          </p:nvSpPr>
          <p:spPr>
            <a:xfrm>
              <a:off x="9254067" y="4572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4"/>
                    <a:pt x="37465" y="145838"/>
                    <a:pt x="99907" y="187960"/>
                  </a:cubicBezTo>
                  <a:lnTo>
                    <a:pt x="839258" y="686646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7"/>
            <p:cNvSpPr/>
            <p:nvPr/>
          </p:nvSpPr>
          <p:spPr>
            <a:xfrm>
              <a:off x="10233025" y="4572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4"/>
                    <a:pt x="941705" y="145838"/>
                    <a:pt x="879263" y="187960"/>
                  </a:cubicBezTo>
                  <a:lnTo>
                    <a:pt x="139912" y="686646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muster 1)">
  <p:cSld name="1 Tiitelslaid (muster 1)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muster 2)">
  <p:cSld name="1 Tiitelslaid (muster 2)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 slaid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ne jaotus">
  <p:cSld name="Kolmene jaotu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/>
          <p:nvPr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1"/>
          <p:cNvSpPr/>
          <p:nvPr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1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E8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90" name="Google Shape;90;p41"/>
          <p:cNvSpPr/>
          <p:nvPr/>
        </p:nvSpPr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1"/>
          <p:cNvSpPr txBox="1">
            <a:spLocks noGrp="1"/>
          </p:cNvSpPr>
          <p:nvPr>
            <p:ph type="body" idx="1"/>
          </p:nvPr>
        </p:nvSpPr>
        <p:spPr>
          <a:xfrm>
            <a:off x="617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body" idx="2"/>
          </p:nvPr>
        </p:nvSpPr>
        <p:spPr>
          <a:xfrm>
            <a:off x="4681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Char char="•"/>
              <a:defRPr>
                <a:solidFill>
                  <a:srgbClr val="002E87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400"/>
              <a:buChar char="•"/>
              <a:defRPr>
                <a:solidFill>
                  <a:srgbClr val="002E87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Char char="•"/>
              <a:defRPr>
                <a:solidFill>
                  <a:srgbClr val="002E87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>
                <a:solidFill>
                  <a:srgbClr val="002E87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>
                <a:solidFill>
                  <a:srgbClr val="002E8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body" idx="3"/>
          </p:nvPr>
        </p:nvSpPr>
        <p:spPr>
          <a:xfrm>
            <a:off x="8745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8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15" name="Google Shape;15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0863" y="391319"/>
            <a:ext cx="2324100" cy="952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E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120" name="Google Shape;120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0863" y="391319"/>
            <a:ext cx="2324100" cy="952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26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225" name="Google Shape;225;p2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54972" y="391319"/>
            <a:ext cx="2315882" cy="952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pekava.ee/wp-content/uploads/2023/08/E2_PK_soovitused_I_etapp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didate.recrur.com/public/jobad/ET/34dc3803-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"/>
          <p:cNvSpPr txBox="1">
            <a:spLocks noGrp="1"/>
          </p:cNvSpPr>
          <p:nvPr>
            <p:ph type="ctrTitle"/>
          </p:nvPr>
        </p:nvSpPr>
        <p:spPr>
          <a:xfrm>
            <a:off x="539401" y="1883579"/>
            <a:ext cx="4982679" cy="296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t-EE" sz="4400" b="0" dirty="0">
                <a:latin typeface="Calibri"/>
                <a:ea typeface="Calibri"/>
                <a:cs typeface="Calibri"/>
                <a:sym typeface="Calibri"/>
              </a:rPr>
              <a:t>Eesti keele kui teise keele elektroonsete eksamite rakendamine alates 2024/25. õppeaastast</a:t>
            </a:r>
            <a:endParaRPr sz="44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67" r="1666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lt 2" descr="Pilt, millel on kujutatud tekst, Graafika, graafiline disain, logo&#10;&#10;Kirjeldus on genereeritud automaatselt">
            <a:extLst>
              <a:ext uri="{FF2B5EF4-FFF2-40B4-BE49-F238E27FC236}">
                <a16:creationId xmlns:a16="http://schemas.microsoft.com/office/drawing/2014/main" id="{F7C0E8DB-F0CE-AE6D-3579-EC7519F4D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722" y="369086"/>
            <a:ext cx="1664677" cy="967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0"/>
          <p:cNvSpPr txBox="1">
            <a:spLocks noGrp="1"/>
          </p:cNvSpPr>
          <p:nvPr>
            <p:ph type="body" idx="1"/>
          </p:nvPr>
        </p:nvSpPr>
        <p:spPr>
          <a:xfrm>
            <a:off x="838200" y="443572"/>
            <a:ext cx="7751762" cy="2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et-EE" dirty="0"/>
              <a:t>Eesti keel teise keelena, põhikooli e-eksam</a:t>
            </a:r>
            <a:endParaRPr dirty="0"/>
          </a:p>
        </p:txBody>
      </p:sp>
      <p:sp>
        <p:nvSpPr>
          <p:cNvPr id="563" name="Google Shape;563;p10"/>
          <p:cNvSpPr txBox="1">
            <a:spLocks noGrp="1"/>
          </p:cNvSpPr>
          <p:nvPr>
            <p:ph type="title"/>
          </p:nvPr>
        </p:nvSpPr>
        <p:spPr>
          <a:xfrm>
            <a:off x="838200" y="993061"/>
            <a:ext cx="10515600" cy="71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400"/>
              <a:buFont typeface="Roboto Condensed"/>
              <a:buNone/>
            </a:pPr>
            <a:r>
              <a:rPr lang="et-EE" dirty="0"/>
              <a:t>9. klassi e-eksami katsetused</a:t>
            </a:r>
            <a:endParaRPr dirty="0"/>
          </a:p>
        </p:txBody>
      </p:sp>
      <p:sp>
        <p:nvSpPr>
          <p:cNvPr id="564" name="Google Shape;564;p10"/>
          <p:cNvSpPr txBox="1">
            <a:spLocks noGrp="1"/>
          </p:cNvSpPr>
          <p:nvPr>
            <p:ph type="body" idx="2"/>
          </p:nvPr>
        </p:nvSpPr>
        <p:spPr>
          <a:xfrm>
            <a:off x="838199" y="1709531"/>
            <a:ext cx="10055087" cy="446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800"/>
              <a:buChar char="•"/>
            </a:pPr>
            <a:r>
              <a:rPr lang="et-EE"/>
              <a:t>2023. aasta lõpuks on 9. klassi õpilastega läbi viidud kaks terviktesti katsetust.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Char char="•"/>
            </a:pPr>
            <a:r>
              <a:rPr lang="et-EE"/>
              <a:t>Katsetusel on osalenud üle 700 põhikooliõpilase 20 koolist.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2E87"/>
              </a:buClr>
              <a:buSzPts val="2800"/>
              <a:buChar char="•"/>
            </a:pPr>
            <a:r>
              <a:rPr lang="et-EE"/>
              <a:t>Vabatahtlikult osalenud koolidel tuli täita e-eksamiks vajalikud tingimused:</a:t>
            </a:r>
            <a:endParaRPr/>
          </a:p>
          <a:p>
            <a:pPr marL="22860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t-EE" sz="2000"/>
              <a:t>tagada õpilasele töölaud koos internetiühenduses oleva arvuti ja kõrvaklappidega</a:t>
            </a:r>
            <a:endParaRPr/>
          </a:p>
          <a:p>
            <a:pPr marL="22860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t-EE" sz="2000"/>
              <a:t>õpilased pidid ruumis istuma nii, et neil ei oleks võimalus näha teise õpilase ekraani</a:t>
            </a:r>
            <a:endParaRPr sz="2000"/>
          </a:p>
          <a:p>
            <a:pPr marL="228600" lvl="0" indent="-241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t-EE" sz="2000"/>
              <a:t>kasutati vaheseinu, ekraanifiltreid, paigutati mööbel ringi 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2E87"/>
              </a:buClr>
              <a:buSzPts val="2000"/>
              <a:buChar char="•"/>
            </a:pPr>
            <a:r>
              <a:rPr lang="et-EE" sz="2000"/>
              <a:t>Osaleti terve lennuga, st kõigi 9. klasside õpilastega, või osaliselt.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1"/>
          <p:cNvSpPr txBox="1">
            <a:spLocks noGrp="1"/>
          </p:cNvSpPr>
          <p:nvPr>
            <p:ph type="body" idx="1"/>
          </p:nvPr>
        </p:nvSpPr>
        <p:spPr>
          <a:xfrm>
            <a:off x="838200" y="443572"/>
            <a:ext cx="7751762" cy="2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et-EE"/>
              <a:t>Eesti keel teise keelena, põhikooli e-eksam</a:t>
            </a:r>
            <a:endParaRPr/>
          </a:p>
        </p:txBody>
      </p:sp>
      <p:sp>
        <p:nvSpPr>
          <p:cNvPr id="570" name="Google Shape;570;p11"/>
          <p:cNvSpPr txBox="1">
            <a:spLocks noGrp="1"/>
          </p:cNvSpPr>
          <p:nvPr>
            <p:ph type="title"/>
          </p:nvPr>
        </p:nvSpPr>
        <p:spPr>
          <a:xfrm>
            <a:off x="838200" y="761148"/>
            <a:ext cx="10515600" cy="63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400"/>
              <a:buFont typeface="Roboto Condensed"/>
              <a:buNone/>
            </a:pPr>
            <a:r>
              <a:rPr lang="et-EE" dirty="0"/>
              <a:t>9. klassi e-katseeksami tulemused</a:t>
            </a:r>
            <a:endParaRPr dirty="0"/>
          </a:p>
        </p:txBody>
      </p:sp>
      <p:sp>
        <p:nvSpPr>
          <p:cNvPr id="571" name="Google Shape;571;p11"/>
          <p:cNvSpPr txBox="1">
            <a:spLocks noGrp="1"/>
          </p:cNvSpPr>
          <p:nvPr>
            <p:ph type="body" idx="2"/>
          </p:nvPr>
        </p:nvSpPr>
        <p:spPr>
          <a:xfrm>
            <a:off x="838199" y="1311966"/>
            <a:ext cx="10055087" cy="516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Char char="•"/>
            </a:pPr>
            <a:r>
              <a:rPr lang="et-EE" dirty="0"/>
              <a:t>Kirjutamisosa keskmine sooritusprotsent 44,6, kuulamine 48,5, lugemine 44,5, keele struktuur 49,4, suuline osa 51. 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None/>
            </a:pPr>
            <a:r>
              <a:rPr lang="et-EE" dirty="0"/>
              <a:t>       * Kirjutamisosa esimese ülesande (B1) keskmine sooritusprotsent on 54. Ülesanne eeldas 100 sõna kirjutamist. Tühjaks jäetud töid  4. 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None/>
            </a:pPr>
            <a:r>
              <a:rPr lang="et-EE" dirty="0"/>
              <a:t>        * Teise ülesande (B2) keskmine sooritusprotsent 35. </a:t>
            </a:r>
            <a:r>
              <a:rPr lang="et-EE" dirty="0">
                <a:latin typeface="Roboto Condensed"/>
                <a:ea typeface="Roboto Condensed"/>
                <a:cs typeface="Roboto Condensed"/>
                <a:sym typeface="Roboto Condensed"/>
              </a:rPr>
              <a:t>Tühjaks jäetud töid 30, Ülesanne eeldas 160 sõna kirjutamist. 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None/>
            </a:pPr>
            <a:r>
              <a:rPr lang="et-EE" dirty="0"/>
              <a:t>      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Char char="•"/>
            </a:pPr>
            <a:r>
              <a:rPr lang="et-EE" dirty="0">
                <a:latin typeface="Roboto Condensed"/>
                <a:ea typeface="Roboto Condensed"/>
                <a:cs typeface="Roboto Condensed"/>
                <a:sym typeface="Roboto Condensed"/>
              </a:rPr>
              <a:t>Kirjaliku osa lahendamiseks oli ette nähtud 145 minutit. Üks õpilane kulutas sooritamiseks 11 minutit, 8 õpilast 45-59 minutit, ülejäänud 60-145.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None/>
            </a:pPr>
            <a:endParaRPr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None/>
            </a:pPr>
            <a:endParaRPr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2"/>
          <p:cNvSpPr txBox="1">
            <a:spLocks noGrp="1"/>
          </p:cNvSpPr>
          <p:nvPr>
            <p:ph type="body" idx="1"/>
          </p:nvPr>
        </p:nvSpPr>
        <p:spPr>
          <a:xfrm>
            <a:off x="838200" y="443572"/>
            <a:ext cx="7751762" cy="2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et-EE"/>
              <a:t>Eesti keel teise keelena, põhikooli e-eksam</a:t>
            </a:r>
            <a:endParaRPr/>
          </a:p>
        </p:txBody>
      </p:sp>
      <p:sp>
        <p:nvSpPr>
          <p:cNvPr id="577" name="Google Shape;577;p12"/>
          <p:cNvSpPr txBox="1">
            <a:spLocks noGrp="1"/>
          </p:cNvSpPr>
          <p:nvPr>
            <p:ph type="title"/>
          </p:nvPr>
        </p:nvSpPr>
        <p:spPr>
          <a:xfrm>
            <a:off x="838200" y="993061"/>
            <a:ext cx="10515600" cy="71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400"/>
              <a:buFont typeface="Roboto Condensed"/>
              <a:buNone/>
            </a:pPr>
            <a:r>
              <a:rPr lang="et-EE" dirty="0"/>
              <a:t>9. klassi e-katseeksami tagasiside</a:t>
            </a:r>
            <a:endParaRPr dirty="0"/>
          </a:p>
        </p:txBody>
      </p:sp>
      <p:sp>
        <p:nvSpPr>
          <p:cNvPr id="578" name="Google Shape;578;p12"/>
          <p:cNvSpPr txBox="1">
            <a:spLocks noGrp="1"/>
          </p:cNvSpPr>
          <p:nvPr>
            <p:ph type="body" idx="2"/>
          </p:nvPr>
        </p:nvSpPr>
        <p:spPr>
          <a:xfrm>
            <a:off x="838200" y="1557125"/>
            <a:ext cx="11230500" cy="4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Char char="•"/>
            </a:pPr>
            <a:r>
              <a:rPr lang="et-EE" sz="2400" dirty="0"/>
              <a:t>Õpilased vastasid pärast kirjaliku osa lõppu kolmele küsimusele: millist arvutit nad kasutasid (lauaarvuti </a:t>
            </a:r>
            <a:r>
              <a:rPr lang="et-EE" sz="2400" i="1" dirty="0"/>
              <a:t>vs</a:t>
            </a:r>
            <a:r>
              <a:rPr lang="et-EE" sz="2400" dirty="0"/>
              <a:t> sülearvuti); kas nad kasutasid lisaks puuteplaadile arvutihiirt; kas nad eelistaksid jätkata pärast kirjalikku osa kohe ka suulise osaga.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r>
              <a:rPr lang="et-EE" sz="2400" dirty="0"/>
              <a:t>          </a:t>
            </a:r>
            <a:r>
              <a:rPr lang="et-EE" sz="2000" dirty="0"/>
              <a:t>* 53% sooritas eksami sülearvutil, 40% lauaarvutil, osa ei vastanud sellele küsimusele või ei saanud  küsimusest aru.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</a:pPr>
            <a:r>
              <a:rPr lang="et-EE" sz="2000" dirty="0"/>
              <a:t>             * Enamik õpilastest kasutas arvutihiirt. 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</a:pPr>
            <a:r>
              <a:rPr lang="et-EE" sz="2000" dirty="0"/>
              <a:t>             * Üle poole õpilastest vastas, et ei soovi suulist osa samal päeval teha.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Char char="•"/>
            </a:pPr>
            <a:r>
              <a:rPr lang="et-EE" sz="2400" dirty="0"/>
              <a:t>Õpetajad tõid välja, et õpilaste jaoks oli ebamugav, kui ülesande lahendamine eeldas liialt lehe üles-alla kerimist ja ühest aknast teise liikumist. 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Char char="•"/>
            </a:pPr>
            <a:r>
              <a:rPr lang="et-EE" sz="2400" dirty="0"/>
              <a:t>Õpetajate arvates oli eksam jõukohane, kuid ülesanded pole tuttavad; pole osa ülesandeid "drillinud", sest eksamil pole varem sellist ülesandetüüpi olnud (B2); eksam liiga pikk ja raske; eksam jõukohane keelekümbluse õpilasele.</a:t>
            </a:r>
            <a:endParaRPr sz="24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Char char="•"/>
            </a:pPr>
            <a:r>
              <a:rPr lang="et-EE" sz="2400" dirty="0"/>
              <a:t>Hindajad tõid välja, et tekste osatakse liigendada ka arvutis, osatakse jätta tühikuid, kasutada kirjavahemärke jne.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3"/>
          <p:cNvSpPr txBox="1">
            <a:spLocks noGrp="1"/>
          </p:cNvSpPr>
          <p:nvPr>
            <p:ph type="title"/>
          </p:nvPr>
        </p:nvSpPr>
        <p:spPr>
          <a:xfrm>
            <a:off x="609601" y="276058"/>
            <a:ext cx="10972801" cy="114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B5"/>
              </a:buClr>
              <a:buSzPts val="4515"/>
              <a:buFont typeface="Roboto Condensed"/>
              <a:buNone/>
            </a:pPr>
            <a:r>
              <a:rPr lang="et-EE" sz="4515" dirty="0"/>
              <a:t>Materjalid ja valmisolek e-hindamisele üleminekuks </a:t>
            </a:r>
            <a:endParaRPr sz="4515" dirty="0"/>
          </a:p>
        </p:txBody>
      </p:sp>
      <p:sp>
        <p:nvSpPr>
          <p:cNvPr id="584" name="Google Shape;584;p13"/>
          <p:cNvSpPr txBox="1">
            <a:spLocks noGrp="1"/>
          </p:cNvSpPr>
          <p:nvPr>
            <p:ph type="body" idx="2"/>
          </p:nvPr>
        </p:nvSpPr>
        <p:spPr>
          <a:xfrm>
            <a:off x="486383" y="1550678"/>
            <a:ext cx="12617206" cy="468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8709" lvl="0" indent="-4587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B5"/>
              </a:buClr>
              <a:buSzPts val="2400"/>
              <a:buFont typeface="Arial"/>
              <a:buChar char="•"/>
            </a:pPr>
            <a:r>
              <a:rPr lang="et-EE" sz="2400" dirty="0">
                <a:solidFill>
                  <a:srgbClr val="006EB5"/>
                </a:solidFill>
              </a:rPr>
              <a:t>Lähtetaseme testid </a:t>
            </a:r>
            <a:endParaRPr dirty="0"/>
          </a:p>
          <a:p>
            <a:pPr marL="458709" lvl="0" indent="-4587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 dirty="0"/>
              <a:t>Põhikool – </a:t>
            </a:r>
            <a:r>
              <a:rPr lang="et-EE" sz="2400" dirty="0">
                <a:solidFill>
                  <a:srgbClr val="006EB5"/>
                </a:solidFill>
              </a:rPr>
              <a:t>2</a:t>
            </a:r>
            <a:r>
              <a:rPr lang="et-EE" sz="2400" dirty="0"/>
              <a:t> testi 8. ja 9. klassi jaoks.(B1)</a:t>
            </a:r>
            <a:endParaRPr dirty="0"/>
          </a:p>
          <a:p>
            <a:pPr marL="458709" lvl="0" indent="-4587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 dirty="0"/>
              <a:t>Gümnaasium – </a:t>
            </a:r>
            <a:r>
              <a:rPr lang="et-EE" sz="2400" dirty="0">
                <a:solidFill>
                  <a:srgbClr val="006EB5"/>
                </a:solidFill>
              </a:rPr>
              <a:t>4 </a:t>
            </a:r>
            <a:r>
              <a:rPr lang="et-EE" sz="2400" dirty="0"/>
              <a:t>testi:</a:t>
            </a:r>
            <a:endParaRPr dirty="0"/>
          </a:p>
          <a:p>
            <a:pPr marL="1449124" lvl="1" indent="-4587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Char char="•"/>
            </a:pPr>
            <a:r>
              <a:rPr lang="et-EE" sz="2000" dirty="0"/>
              <a:t>10. klassi lähtetaseme test (B1+)</a:t>
            </a:r>
            <a:endParaRPr dirty="0"/>
          </a:p>
          <a:p>
            <a:pPr marL="1449124" lvl="1" indent="-4587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Char char="•"/>
            </a:pPr>
            <a:r>
              <a:rPr lang="et-EE" sz="2000" dirty="0"/>
              <a:t>11. klassi lähtetaseme test (B1-B2)</a:t>
            </a:r>
            <a:endParaRPr dirty="0"/>
          </a:p>
          <a:p>
            <a:pPr marL="1449124" lvl="1" indent="-4587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Char char="•"/>
            </a:pPr>
            <a:r>
              <a:rPr lang="et-EE" sz="2000" dirty="0"/>
              <a:t>12. klassi lähtetaseme test: kuulamine ja grammatika (B2+)</a:t>
            </a:r>
            <a:endParaRPr dirty="0"/>
          </a:p>
          <a:p>
            <a:pPr marL="1449124" lvl="1" indent="-4587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Char char="•"/>
            </a:pPr>
            <a:r>
              <a:rPr lang="et-EE" sz="2000" dirty="0"/>
              <a:t>12. klassi lähtetaseme test: lugemine ja sõnavara.(B2+)</a:t>
            </a:r>
            <a:endParaRPr dirty="0"/>
          </a:p>
          <a:p>
            <a:pPr marL="458709" lvl="0" indent="-4587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 dirty="0"/>
              <a:t>Testid lahendamiseks õpilaste tasemest, mitte klassist lähtuvalt.</a:t>
            </a:r>
            <a:endParaRPr dirty="0"/>
          </a:p>
          <a:p>
            <a:pPr marL="458709" lvl="0" indent="-4587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 dirty="0"/>
              <a:t>Nii õpilane kui ka õpetaja saavad tagasiside.</a:t>
            </a:r>
            <a:endParaRPr sz="2400" dirty="0"/>
          </a:p>
          <a:p>
            <a:pPr marL="458709" lvl="0" indent="-4587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 dirty="0"/>
              <a:t>Testi sooritamine toimub </a:t>
            </a:r>
            <a:r>
              <a:rPr lang="et-EE" sz="2400" dirty="0">
                <a:solidFill>
                  <a:srgbClr val="006EB5"/>
                </a:solidFill>
              </a:rPr>
              <a:t>testide andmekogus EIS.</a:t>
            </a:r>
            <a:endParaRPr sz="2400" dirty="0"/>
          </a:p>
          <a:p>
            <a:pPr marL="458709" lvl="0" indent="-4587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 dirty="0"/>
              <a:t>Rohkem infot:  https://projektid.edu.ee/pages/viewpage.action?pageId=76219044</a:t>
            </a:r>
            <a:endParaRPr dirty="0"/>
          </a:p>
          <a:p>
            <a:pPr marL="458709" lvl="0" indent="-2548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11"/>
              <a:buFont typeface="Arial"/>
              <a:buNone/>
            </a:pPr>
            <a:endParaRPr dirty="0"/>
          </a:p>
        </p:txBody>
      </p:sp>
      <p:pic>
        <p:nvPicPr>
          <p:cNvPr id="585" name="Google Shape;585;p13" descr="A lightbul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1170" y="1418544"/>
            <a:ext cx="4230161" cy="4230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4"/>
          <p:cNvSpPr txBox="1">
            <a:spLocks noGrp="1"/>
          </p:cNvSpPr>
          <p:nvPr>
            <p:ph type="body" idx="1"/>
          </p:nvPr>
        </p:nvSpPr>
        <p:spPr>
          <a:xfrm>
            <a:off x="838200" y="443572"/>
            <a:ext cx="7751762" cy="2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et-EE" dirty="0"/>
              <a:t>Eesti keel teise </a:t>
            </a:r>
            <a:r>
              <a:rPr lang="et-EE" dirty="0" err="1"/>
              <a:t>keelena,gümnaasium</a:t>
            </a:r>
            <a:r>
              <a:rPr lang="et-EE" dirty="0"/>
              <a:t> e-eksam</a:t>
            </a:r>
            <a:endParaRPr dirty="0"/>
          </a:p>
        </p:txBody>
      </p:sp>
      <p:sp>
        <p:nvSpPr>
          <p:cNvPr id="591" name="Google Shape;591;p14"/>
          <p:cNvSpPr txBox="1">
            <a:spLocks noGrp="1"/>
          </p:cNvSpPr>
          <p:nvPr>
            <p:ph type="title"/>
          </p:nvPr>
        </p:nvSpPr>
        <p:spPr>
          <a:xfrm>
            <a:off x="838200" y="993061"/>
            <a:ext cx="10515600" cy="71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400"/>
              <a:buFont typeface="Roboto Condensed"/>
              <a:buNone/>
            </a:pPr>
            <a:r>
              <a:rPr lang="et-EE" dirty="0"/>
              <a:t>12. klassi e-katseeksami katsetus</a:t>
            </a:r>
            <a:endParaRPr dirty="0"/>
          </a:p>
        </p:txBody>
      </p:sp>
      <p:sp>
        <p:nvSpPr>
          <p:cNvPr id="592" name="Google Shape;592;p14"/>
          <p:cNvSpPr txBox="1">
            <a:spLocks noGrp="1"/>
          </p:cNvSpPr>
          <p:nvPr>
            <p:ph type="body" idx="2"/>
          </p:nvPr>
        </p:nvSpPr>
        <p:spPr>
          <a:xfrm>
            <a:off x="838199" y="1709531"/>
            <a:ext cx="10055087" cy="446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Char char="•"/>
            </a:pPr>
            <a:r>
              <a:rPr lang="et-EE" dirty="0"/>
              <a:t>12. klassi e-katseeksami kirjaliku osa katsetus on </a:t>
            </a:r>
            <a:r>
              <a:rPr lang="et-EE" b="1" dirty="0"/>
              <a:t>6. detsembril</a:t>
            </a:r>
            <a:r>
              <a:rPr lang="et-EE" dirty="0"/>
              <a:t>, suulise osa katsetus jaanuaris 2024.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Char char="•"/>
            </a:pPr>
            <a:r>
              <a:rPr lang="et-EE" dirty="0"/>
              <a:t>Osalema on kutsutud 25 gümnaasiumi ja kutseõppeasutust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Char char="•"/>
            </a:pPr>
            <a:r>
              <a:rPr lang="et-EE" dirty="0"/>
              <a:t> Ootame õpetajaid kandideerima e-eksami hindajaks kuni 26. septembrini. 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Char char="•"/>
            </a:pPr>
            <a:r>
              <a:rPr lang="et-EE" b="1" dirty="0"/>
              <a:t>9. klassi tervikeksami katsetus märtsis 2024. Osalevad kõik 9. klasside õpilased. 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5"/>
          <p:cNvSpPr txBox="1">
            <a:spLocks noGrp="1"/>
          </p:cNvSpPr>
          <p:nvPr>
            <p:ph type="title"/>
          </p:nvPr>
        </p:nvSpPr>
        <p:spPr>
          <a:xfrm>
            <a:off x="838200" y="6946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B5"/>
              </a:buClr>
              <a:buSzPts val="4400"/>
              <a:buFont typeface="Roboto Condensed"/>
              <a:buNone/>
            </a:pPr>
            <a:r>
              <a:rPr lang="et-EE" sz="4400" dirty="0"/>
              <a:t>Eesti keele teise keelena lähtetaseme testid</a:t>
            </a:r>
            <a:endParaRPr sz="4400" dirty="0"/>
          </a:p>
        </p:txBody>
      </p:sp>
      <p:pic>
        <p:nvPicPr>
          <p:cNvPr id="598" name="Google Shape;59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04929" y="1600599"/>
            <a:ext cx="9582142" cy="4750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6"/>
          <p:cNvSpPr txBox="1">
            <a:spLocks noGrp="1"/>
          </p:cNvSpPr>
          <p:nvPr>
            <p:ph type="title"/>
          </p:nvPr>
        </p:nvSpPr>
        <p:spPr>
          <a:xfrm>
            <a:off x="838200" y="5064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B5"/>
              </a:buClr>
              <a:buSzPts val="4500"/>
              <a:buFont typeface="Roboto Condensed"/>
              <a:buNone/>
            </a:pPr>
            <a:r>
              <a:rPr lang="et-EE" sz="4500" dirty="0"/>
              <a:t>Eesti keele teise keelena lähtetaseme testid</a:t>
            </a:r>
            <a:endParaRPr sz="4500" dirty="0"/>
          </a:p>
        </p:txBody>
      </p:sp>
      <p:pic>
        <p:nvPicPr>
          <p:cNvPr id="604" name="Google Shape;604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66061" y="1600599"/>
            <a:ext cx="8459879" cy="4750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7"/>
          <p:cNvSpPr txBox="1">
            <a:spLocks noGrp="1"/>
          </p:cNvSpPr>
          <p:nvPr>
            <p:ph type="title"/>
          </p:nvPr>
        </p:nvSpPr>
        <p:spPr>
          <a:xfrm>
            <a:off x="609601" y="276058"/>
            <a:ext cx="10972801" cy="114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B5"/>
              </a:buClr>
              <a:buSzPts val="4916"/>
              <a:buFont typeface="Roboto Condensed"/>
              <a:buNone/>
            </a:pPr>
            <a:r>
              <a:rPr lang="et-EE" sz="4916" dirty="0"/>
              <a:t>Ülesannete e-kogud testide andmekogus EIS</a:t>
            </a:r>
            <a:endParaRPr dirty="0"/>
          </a:p>
        </p:txBody>
      </p:sp>
      <p:sp>
        <p:nvSpPr>
          <p:cNvPr id="610" name="Google Shape;610;p17"/>
          <p:cNvSpPr txBox="1">
            <a:spLocks noGrp="1"/>
          </p:cNvSpPr>
          <p:nvPr>
            <p:ph type="body" idx="2"/>
          </p:nvPr>
        </p:nvSpPr>
        <p:spPr>
          <a:xfrm>
            <a:off x="240225" y="1668124"/>
            <a:ext cx="11342177" cy="468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8709" lvl="0" indent="-4587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200"/>
              <a:buFont typeface="Arial"/>
              <a:buChar char="•"/>
            </a:pPr>
            <a:r>
              <a:rPr lang="et-EE" dirty="0"/>
              <a:t>B2 ja C1 taseme ülesanded.</a:t>
            </a:r>
            <a:endParaRPr dirty="0"/>
          </a:p>
          <a:p>
            <a:pPr marL="458709" lvl="0" indent="-4587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00"/>
              <a:buFont typeface="Arial"/>
              <a:buChar char="•"/>
            </a:pPr>
            <a:r>
              <a:rPr lang="et-EE" dirty="0"/>
              <a:t>Sobivad hästi harjutamiseks.</a:t>
            </a:r>
            <a:endParaRPr dirty="0"/>
          </a:p>
          <a:p>
            <a:pPr marL="458709" lvl="0" indent="-4587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00"/>
              <a:buFont typeface="Arial"/>
              <a:buChar char="•"/>
            </a:pPr>
            <a:r>
              <a:rPr lang="et-EE" dirty="0"/>
              <a:t>Eri oskust ja taset käsitlevad e-ülesanded.</a:t>
            </a:r>
            <a:endParaRPr dirty="0"/>
          </a:p>
          <a:p>
            <a:pPr marL="458709" lvl="0" indent="-4587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00"/>
              <a:buFont typeface="Arial"/>
              <a:buChar char="•"/>
            </a:pPr>
            <a:r>
              <a:rPr lang="et-EE" dirty="0"/>
              <a:t>Õpetaja saab kogust ülesandeid valida ja suunata neid õpilastele materjali õppimiseks ja kordamiseks.</a:t>
            </a:r>
            <a:endParaRPr dirty="0"/>
          </a:p>
          <a:p>
            <a:pPr marL="458709" lvl="0" indent="-4587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00"/>
              <a:buFont typeface="Arial"/>
              <a:buChar char="•"/>
            </a:pPr>
            <a:r>
              <a:rPr lang="et-EE" dirty="0"/>
              <a:t>Kirjutamise osa näidistest.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11"/>
              <a:buNone/>
            </a:pPr>
            <a:endParaRPr dirty="0"/>
          </a:p>
        </p:txBody>
      </p:sp>
      <p:pic>
        <p:nvPicPr>
          <p:cNvPr id="611" name="Google Shape;611;p17" descr="A puzz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575007" y="3321169"/>
            <a:ext cx="4154705" cy="4154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8"/>
          <p:cNvSpPr txBox="1">
            <a:spLocks noGrp="1"/>
          </p:cNvSpPr>
          <p:nvPr>
            <p:ph type="subTitle" idx="4294967295"/>
          </p:nvPr>
        </p:nvSpPr>
        <p:spPr>
          <a:xfrm>
            <a:off x="8137703" y="4513854"/>
            <a:ext cx="4044778" cy="224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t-EE" sz="2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Valmisoleku kujundamine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190808" y="2549770"/>
            <a:ext cx="1682382" cy="1964084"/>
            <a:chOff x="9274175" y="0"/>
            <a:chExt cx="2937191" cy="3429000"/>
          </a:xfrm>
        </p:grpSpPr>
        <p:sp>
          <p:nvSpPr>
            <p:cNvPr id="618" name="Google Shape;618;p18"/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/>
              <a:ahLst/>
              <a:cxnLst/>
              <a:rect l="l" t="t" r="r" b="b"/>
              <a:pathLst>
                <a:path w="1468755" h="3429000" extrusionOk="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0" name="Google Shape;6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5808" y="2549770"/>
            <a:ext cx="1680383" cy="1964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0809" y="2549770"/>
            <a:ext cx="1680382" cy="1964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9"/>
          <p:cNvSpPr txBox="1">
            <a:spLocks noGrp="1"/>
          </p:cNvSpPr>
          <p:nvPr>
            <p:ph type="title"/>
          </p:nvPr>
        </p:nvSpPr>
        <p:spPr>
          <a:xfrm>
            <a:off x="8354645" y="276058"/>
            <a:ext cx="3227757" cy="114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EB5"/>
              </a:buClr>
              <a:buSzPct val="100000"/>
              <a:buFont typeface="Roboto Condensed"/>
              <a:buNone/>
            </a:pPr>
            <a:r>
              <a:rPr lang="et-EE" sz="4916" dirty="0"/>
              <a:t>Valmisoleku kujundamine</a:t>
            </a:r>
            <a:endParaRPr dirty="0"/>
          </a:p>
        </p:txBody>
      </p:sp>
      <p:sp>
        <p:nvSpPr>
          <p:cNvPr id="627" name="Google Shape;627;p19"/>
          <p:cNvSpPr txBox="1">
            <a:spLocks noGrp="1"/>
          </p:cNvSpPr>
          <p:nvPr>
            <p:ph type="body" idx="2"/>
          </p:nvPr>
        </p:nvSpPr>
        <p:spPr>
          <a:xfrm>
            <a:off x="747475" y="1668125"/>
            <a:ext cx="10834800" cy="4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8709" lvl="0" indent="-4587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200"/>
              <a:buFont typeface="Arial"/>
              <a:buChar char="•"/>
            </a:pPr>
            <a:r>
              <a:rPr lang="et-EE" dirty="0"/>
              <a:t>Koolide IKT-kaardistus ja analüüs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00"/>
            </a:pPr>
            <a:r>
              <a:rPr lang="et-EE" dirty="0"/>
              <a:t>-&gt; Koostöö koolidega, koolipidajatega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00"/>
            </a:pPr>
            <a:r>
              <a:rPr lang="et-EE" dirty="0"/>
              <a:t>-&gt; Riigikoolide kaasamine</a:t>
            </a:r>
            <a:endParaRPr dirty="0"/>
          </a:p>
          <a:p>
            <a:pPr marL="457200" lvl="0" indent="-2533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11"/>
              <a:buFont typeface="Noto Sans Symbols"/>
              <a:buNone/>
            </a:pP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00"/>
              <a:buFont typeface="Arial"/>
              <a:buChar char="•"/>
            </a:pPr>
            <a:r>
              <a:rPr lang="et-EE" dirty="0"/>
              <a:t>HEV-õpilaste tugi ja eritingimused e-eksamitel.</a:t>
            </a:r>
            <a:endParaRPr dirty="0"/>
          </a:p>
          <a:p>
            <a:pPr marL="457200" lvl="0" indent="-25330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11"/>
              <a:buFont typeface="Arial"/>
              <a:buNone/>
            </a:pP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11"/>
              <a:buFont typeface="Arial" panose="020B0604020202020204" pitchFamily="34" charset="0"/>
              <a:buChar char="•"/>
            </a:pPr>
            <a:r>
              <a:rPr lang="et-EE" dirty="0"/>
              <a:t>Eesti keel teise keelena ainetundide arvu tõstmine.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11"/>
              <a:buFont typeface="Arial" panose="020B0604020202020204" pitchFamily="34" charset="0"/>
              <a:buChar char="•"/>
            </a:pPr>
            <a:r>
              <a:rPr lang="et-EE" dirty="0"/>
              <a:t>Ainekava rakendamist toetavate materjalide väljatöötamine </a:t>
            </a:r>
            <a:r>
              <a:rPr lang="fi-FI" sz="1800" b="0" i="0" u="none" strike="noStrike" dirty="0">
                <a:solidFill>
                  <a:srgbClr val="002E87"/>
                </a:solidFill>
                <a:effectLst/>
                <a:latin typeface="Roboto Condensed" panose="02000000000000000000" pitchFamily="2" charset="0"/>
              </a:rPr>
              <a:t> (</a:t>
            </a:r>
            <a:r>
              <a:rPr lang="fi-FI" sz="1800" b="0" i="0" u="sng" strike="noStrike" dirty="0" err="1">
                <a:solidFill>
                  <a:srgbClr val="0563C1"/>
                </a:solidFill>
                <a:effectLst/>
                <a:latin typeface="Roboto Condensed" panose="02000000000000000000" pitchFamily="2" charset="0"/>
                <a:hlinkClick r:id="rId3"/>
              </a:rPr>
              <a:t>õpitulemuste</a:t>
            </a:r>
            <a:r>
              <a:rPr lang="fi-FI" sz="1800" b="0" i="0" u="sng" strike="noStrike" dirty="0">
                <a:solidFill>
                  <a:srgbClr val="0563C1"/>
                </a:solidFill>
                <a:effectLst/>
                <a:latin typeface="Roboto Condensed" panose="02000000000000000000" pitchFamily="2" charset="0"/>
                <a:hlinkClick r:id="rId3"/>
              </a:rPr>
              <a:t> </a:t>
            </a:r>
            <a:r>
              <a:rPr lang="fi-FI" sz="1800" b="0" i="0" u="sng" strike="noStrike" dirty="0" err="1">
                <a:solidFill>
                  <a:srgbClr val="0563C1"/>
                </a:solidFill>
                <a:effectLst/>
                <a:latin typeface="Roboto Condensed" panose="02000000000000000000" pitchFamily="2" charset="0"/>
                <a:hlinkClick r:id="rId3"/>
              </a:rPr>
              <a:t>jaotuse</a:t>
            </a:r>
            <a:r>
              <a:rPr lang="fi-FI" sz="1800" b="0" i="0" u="sng" strike="noStrike" dirty="0">
                <a:solidFill>
                  <a:srgbClr val="0563C1"/>
                </a:solidFill>
                <a:effectLst/>
                <a:latin typeface="Roboto Condensed" panose="02000000000000000000" pitchFamily="2" charset="0"/>
                <a:hlinkClick r:id="rId3"/>
              </a:rPr>
              <a:t> ja </a:t>
            </a:r>
            <a:r>
              <a:rPr lang="fi-FI" sz="1800" b="0" i="0" u="sng" strike="noStrike" dirty="0" err="1">
                <a:solidFill>
                  <a:srgbClr val="0563C1"/>
                </a:solidFill>
                <a:effectLst/>
                <a:latin typeface="Roboto Condensed" panose="02000000000000000000" pitchFamily="2" charset="0"/>
                <a:hlinkClick r:id="rId3"/>
              </a:rPr>
              <a:t>õppesisu</a:t>
            </a:r>
            <a:r>
              <a:rPr lang="fi-FI" sz="1800" b="0" i="0" u="sng" strike="noStrike" dirty="0">
                <a:solidFill>
                  <a:srgbClr val="0563C1"/>
                </a:solidFill>
                <a:effectLst/>
                <a:latin typeface="Roboto Condensed" panose="02000000000000000000" pitchFamily="2" charset="0"/>
                <a:hlinkClick r:id="rId3"/>
              </a:rPr>
              <a:t> </a:t>
            </a:r>
            <a:r>
              <a:rPr lang="fi-FI" sz="1800" b="0" i="0" u="sng" strike="noStrike" dirty="0" err="1">
                <a:solidFill>
                  <a:srgbClr val="0563C1"/>
                </a:solidFill>
                <a:effectLst/>
                <a:latin typeface="Roboto Condensed" panose="02000000000000000000" pitchFamily="2" charset="0"/>
                <a:hlinkClick r:id="rId3"/>
              </a:rPr>
              <a:t>soovitused</a:t>
            </a:r>
            <a:r>
              <a:rPr lang="fi-FI" sz="1800" b="0" i="0" u="none" strike="noStrike" dirty="0">
                <a:solidFill>
                  <a:srgbClr val="002E87"/>
                </a:solidFill>
                <a:effectLst/>
                <a:latin typeface="Roboto Condensed" panose="02000000000000000000" pitchFamily="2" charset="0"/>
              </a:rPr>
              <a:t>)</a:t>
            </a:r>
            <a:r>
              <a:rPr lang="et-EE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11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"/>
          <p:cNvSpPr txBox="1"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Condensed"/>
              <a:buNone/>
            </a:pPr>
            <a:r>
              <a:rPr lang="et-EE" dirty="0"/>
              <a:t>Sisukord</a:t>
            </a:r>
            <a:br>
              <a:rPr lang="et-EE" dirty="0"/>
            </a:br>
            <a:br>
              <a:rPr lang="et-EE" dirty="0"/>
            </a:br>
            <a:r>
              <a:rPr lang="et-EE" dirty="0"/>
              <a:t>1. Sissejuhatus</a:t>
            </a:r>
            <a:br>
              <a:rPr lang="et-EE" dirty="0"/>
            </a:br>
            <a:r>
              <a:rPr lang="et-EE" dirty="0"/>
              <a:t>2. E-eksamitele üleminek ja eesti keele kui teise keele e-hindamise arendus</a:t>
            </a:r>
            <a:br>
              <a:rPr lang="et-EE" dirty="0"/>
            </a:br>
            <a:r>
              <a:rPr lang="et-EE" dirty="0"/>
              <a:t>3. Valmisoleku kujundamine</a:t>
            </a:r>
            <a:br>
              <a:rPr lang="et-EE" dirty="0"/>
            </a:br>
            <a:r>
              <a:rPr lang="et-EE" dirty="0"/>
              <a:t>4. Arutelu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0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8359167" cy="23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000"/>
            </a:pPr>
            <a:r>
              <a:rPr lang="et-EE" sz="2800" dirty="0"/>
              <a:t>Arutelu ja kokkulepped</a:t>
            </a:r>
            <a:br>
              <a:rPr lang="et-EE" sz="2800" dirty="0"/>
            </a:br>
            <a:br>
              <a:rPr lang="et-EE" sz="2800" dirty="0"/>
            </a:br>
            <a:r>
              <a:rPr lang="et-EE" sz="2800" dirty="0"/>
              <a:t>* Üleskutse hindajateks kandideerimisele </a:t>
            </a:r>
            <a:r>
              <a:rPr lang="et-EE" sz="2800" dirty="0">
                <a:hlinkClick r:id="rId3"/>
              </a:rPr>
              <a:t>https://candidate.recrur.com/public/jobad/ET/34dc3803-9</a:t>
            </a:r>
            <a:r>
              <a:rPr lang="et-EE" sz="2800" dirty="0"/>
              <a:t> </a:t>
            </a:r>
            <a:br>
              <a:rPr lang="et-EE" sz="2800" dirty="0"/>
            </a:br>
            <a:r>
              <a:rPr lang="et-EE" sz="2800" dirty="0"/>
              <a:t>* IKT</a:t>
            </a:r>
            <a:br>
              <a:rPr lang="et-EE" sz="2800" dirty="0"/>
            </a:br>
            <a:r>
              <a:rPr lang="et-EE" sz="2800" dirty="0"/>
              <a:t>- nõuded arvutipargile</a:t>
            </a:r>
            <a:br>
              <a:rPr lang="et-EE" sz="2800" dirty="0"/>
            </a:br>
            <a:r>
              <a:rPr lang="et-EE" sz="2800" dirty="0"/>
              <a:t>- ligipääs testile</a:t>
            </a:r>
            <a:br>
              <a:rPr lang="et-EE" sz="2800" dirty="0"/>
            </a:br>
            <a:r>
              <a:rPr lang="et-EE" sz="2800" dirty="0"/>
              <a:t>- testi kasutajamugavus</a:t>
            </a:r>
            <a:br>
              <a:rPr lang="et-EE" sz="2800" dirty="0"/>
            </a:br>
            <a:r>
              <a:rPr lang="et-EE" sz="2800" dirty="0"/>
              <a:t>- õpilaste erinev teksti trükkimise vilumus</a:t>
            </a:r>
            <a:br>
              <a:rPr lang="et-EE" sz="2800" dirty="0"/>
            </a:br>
            <a:r>
              <a:rPr lang="et-EE" sz="2800" dirty="0"/>
              <a:t>- ülesannete vahel liikumise võimalus </a:t>
            </a:r>
            <a:br>
              <a:rPr lang="et-EE" sz="2800" dirty="0"/>
            </a:br>
            <a:r>
              <a:rPr lang="et-EE" sz="2800" dirty="0"/>
              <a:t>* Tulemuste teadasaamine</a:t>
            </a:r>
            <a:br>
              <a:rPr lang="et-EE" sz="2800" dirty="0"/>
            </a:br>
            <a:r>
              <a:rPr lang="et-EE" sz="2800" dirty="0"/>
              <a:t>* Eksami kestvus ja lisaaja võimaldamine</a:t>
            </a:r>
            <a:br>
              <a:rPr lang="et-EE" sz="2800" dirty="0"/>
            </a:br>
            <a:endParaRPr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1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</a:pPr>
            <a:r>
              <a:rPr lang="et-EE" dirty="0"/>
              <a:t>Täname tähelepanu eest!</a:t>
            </a:r>
            <a:endParaRPr dirty="0"/>
          </a:p>
        </p:txBody>
      </p:sp>
      <p:pic>
        <p:nvPicPr>
          <p:cNvPr id="5" name="Pilt 4" descr="Pilt, millel on kujutatud tekst, Graafika, graafiline disain, logo&#10;&#10;Kirjeldus on genereeritud automaatselt">
            <a:extLst>
              <a:ext uri="{FF2B5EF4-FFF2-40B4-BE49-F238E27FC236}">
                <a16:creationId xmlns:a16="http://schemas.microsoft.com/office/drawing/2014/main" id="{F853A835-DB0A-F3AE-2073-D8D83881B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702" y="1"/>
            <a:ext cx="2459421" cy="1429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"/>
          <p:cNvSpPr txBox="1">
            <a:spLocks noGrp="1"/>
          </p:cNvSpPr>
          <p:nvPr>
            <p:ph type="subTitle" idx="4294967295"/>
          </p:nvPr>
        </p:nvSpPr>
        <p:spPr>
          <a:xfrm>
            <a:off x="695855" y="4513854"/>
            <a:ext cx="2672105" cy="104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800"/>
              <a:buFont typeface="Arial"/>
              <a:buNone/>
            </a:pPr>
            <a:r>
              <a:rPr lang="et-EE" sz="2800" b="0" i="0" u="none" strike="noStrike" cap="none" dirty="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Sissejuhatus – Pille Kõiv</a:t>
            </a:r>
            <a:endParaRPr sz="2800" b="0" i="0" u="none" strike="noStrike" cap="none" dirty="0">
              <a:solidFill>
                <a:srgbClr val="002E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70" name="Google Shape;370;p3"/>
          <p:cNvGrpSpPr/>
          <p:nvPr/>
        </p:nvGrpSpPr>
        <p:grpSpPr>
          <a:xfrm>
            <a:off x="1190808" y="2549770"/>
            <a:ext cx="1682382" cy="1964084"/>
            <a:chOff x="9274175" y="0"/>
            <a:chExt cx="2937191" cy="3429000"/>
          </a:xfrm>
        </p:grpSpPr>
        <p:sp>
          <p:nvSpPr>
            <p:cNvPr id="371" name="Google Shape;371;p3"/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/>
              <a:ahLst/>
              <a:cxnLst/>
              <a:rect l="l" t="t" r="r" b="b"/>
              <a:pathLst>
                <a:path w="1468755" h="3429000" extrusionOk="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3" name="Google Shape;37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5808" y="2549770"/>
            <a:ext cx="1680383" cy="1964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0809" y="2549770"/>
            <a:ext cx="1680382" cy="1964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"/>
          <p:cNvSpPr txBox="1">
            <a:spLocks noGrp="1"/>
          </p:cNvSpPr>
          <p:nvPr>
            <p:ph type="subTitle" idx="4294967295"/>
          </p:nvPr>
        </p:nvSpPr>
        <p:spPr>
          <a:xfrm>
            <a:off x="4077730" y="4201297"/>
            <a:ext cx="4044778" cy="224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t-EE" sz="2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EESTI KEELE TEISE KEELENA ​</a:t>
            </a:r>
            <a:br>
              <a:rPr lang="et-EE" sz="2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t-EE" sz="2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E-HINDAMISE ARENDUS​</a:t>
            </a:r>
            <a:endParaRPr sz="2800" b="0" i="0" u="none" strike="noStrike" cap="none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t-EE" sz="1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Haridus- ja </a:t>
            </a:r>
            <a:r>
              <a:rPr lang="et-EE" sz="18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Noorteamet</a:t>
            </a:r>
            <a:r>
              <a:rPr lang="et-EE" sz="1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​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t-EE" sz="1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14. september 2023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380" name="Google Shape;380;p4"/>
          <p:cNvGrpSpPr/>
          <p:nvPr/>
        </p:nvGrpSpPr>
        <p:grpSpPr>
          <a:xfrm>
            <a:off x="1190808" y="2549770"/>
            <a:ext cx="1682382" cy="1964084"/>
            <a:chOff x="9274175" y="0"/>
            <a:chExt cx="2937191" cy="3429000"/>
          </a:xfrm>
        </p:grpSpPr>
        <p:sp>
          <p:nvSpPr>
            <p:cNvPr id="381" name="Google Shape;381;p4"/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/>
              <a:ahLst/>
              <a:cxnLst/>
              <a:rect l="l" t="t" r="r" b="b"/>
              <a:pathLst>
                <a:path w="1468755" h="3429000" extrusionOk="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3" name="Google Shape;38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5808" y="2549770"/>
            <a:ext cx="1680383" cy="1964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0809" y="2549770"/>
            <a:ext cx="1680382" cy="1964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"/>
          <p:cNvSpPr txBox="1">
            <a:spLocks noGrp="1"/>
          </p:cNvSpPr>
          <p:nvPr>
            <p:ph type="body" idx="1"/>
          </p:nvPr>
        </p:nvSpPr>
        <p:spPr>
          <a:xfrm>
            <a:off x="160865" y="5931975"/>
            <a:ext cx="8857097" cy="57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6294"/>
              </a:buClr>
              <a:buSzPts val="2400"/>
              <a:buNone/>
            </a:pPr>
            <a:r>
              <a:rPr lang="et-EE" sz="2400" i="1" dirty="0">
                <a:solidFill>
                  <a:srgbClr val="1C6294"/>
                </a:solidFill>
              </a:rPr>
              <a:t>Joonis 1. E-eksamite rakendamise ajakava tööversioon</a:t>
            </a:r>
            <a:endParaRPr dirty="0"/>
          </a:p>
        </p:txBody>
      </p:sp>
      <p:grpSp>
        <p:nvGrpSpPr>
          <p:cNvPr id="390" name="Google Shape;390;p5"/>
          <p:cNvGrpSpPr/>
          <p:nvPr/>
        </p:nvGrpSpPr>
        <p:grpSpPr>
          <a:xfrm>
            <a:off x="0" y="3830773"/>
            <a:ext cx="11763375" cy="382846"/>
            <a:chOff x="108576" y="3830773"/>
            <a:chExt cx="10815644" cy="382846"/>
          </a:xfrm>
        </p:grpSpPr>
        <p:cxnSp>
          <p:nvCxnSpPr>
            <p:cNvPr id="391" name="Google Shape;391;p5"/>
            <p:cNvCxnSpPr/>
            <p:nvPr/>
          </p:nvCxnSpPr>
          <p:spPr>
            <a:xfrm>
              <a:off x="108576" y="3830773"/>
              <a:ext cx="10815644" cy="0"/>
            </a:xfrm>
            <a:prstGeom prst="straightConnector1">
              <a:avLst/>
            </a:prstGeom>
            <a:noFill/>
            <a:ln w="76200" cap="flat" cmpd="sng">
              <a:solidFill>
                <a:srgbClr val="B3C6E7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92" name="Google Shape;392;p5"/>
            <p:cNvSpPr txBox="1"/>
            <p:nvPr/>
          </p:nvSpPr>
          <p:spPr>
            <a:xfrm>
              <a:off x="1418722" y="3909060"/>
              <a:ext cx="588288" cy="295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rmAutofit lnSpcReduction="10000"/>
            </a:bodyPr>
            <a:lstStyle/>
            <a:p>
              <a:pPr marL="91440" marR="0" lvl="0" indent="-101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Char char=" "/>
              </a:pPr>
              <a:r>
                <a:rPr lang="et-EE" sz="1600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2023</a:t>
              </a:r>
              <a:r>
                <a:rPr lang="et-EE" sz="1600" i="1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 i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 txBox="1"/>
            <p:nvPr/>
          </p:nvSpPr>
          <p:spPr>
            <a:xfrm>
              <a:off x="9206206" y="3918391"/>
              <a:ext cx="673637" cy="295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rmAutofit lnSpcReduction="10000"/>
            </a:bodyPr>
            <a:lstStyle/>
            <a:p>
              <a:pPr marL="91440" marR="0" lvl="0" indent="-101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Char char=" "/>
              </a:pPr>
              <a:r>
                <a:rPr lang="et-EE" sz="1600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2027</a:t>
              </a:r>
              <a:r>
                <a:rPr lang="et-EE" sz="1600" i="1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 i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 txBox="1"/>
            <p:nvPr/>
          </p:nvSpPr>
          <p:spPr>
            <a:xfrm>
              <a:off x="7400884" y="3909060"/>
              <a:ext cx="673636" cy="295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rmAutofit lnSpcReduction="10000"/>
            </a:bodyPr>
            <a:lstStyle/>
            <a:p>
              <a:pPr marL="91440" marR="0" lvl="0" indent="-101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Char char=" "/>
              </a:pPr>
              <a:r>
                <a:rPr lang="et-EE" sz="1600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2026</a:t>
              </a:r>
              <a:r>
                <a:rPr lang="et-EE" sz="1600" i="1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 i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5"/>
            <p:cNvSpPr txBox="1"/>
            <p:nvPr/>
          </p:nvSpPr>
          <p:spPr>
            <a:xfrm>
              <a:off x="3251409" y="3909060"/>
              <a:ext cx="588289" cy="295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rmAutofit lnSpcReduction="10000"/>
            </a:bodyPr>
            <a:lstStyle/>
            <a:p>
              <a:pPr marL="91440" marR="0" lvl="0" indent="-101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Char char=" "/>
              </a:pPr>
              <a:r>
                <a:rPr lang="et-EE" sz="1600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2024</a:t>
              </a:r>
              <a:endParaRPr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"/>
            <p:cNvSpPr txBox="1"/>
            <p:nvPr/>
          </p:nvSpPr>
          <p:spPr>
            <a:xfrm>
              <a:off x="5374431" y="3909060"/>
              <a:ext cx="588289" cy="295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rmAutofit lnSpcReduction="10000"/>
            </a:bodyPr>
            <a:lstStyle/>
            <a:p>
              <a:pPr marL="91440" marR="0" lvl="0" indent="-101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Char char=" "/>
              </a:pPr>
              <a:r>
                <a:rPr lang="et-EE" sz="1600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2025</a:t>
              </a:r>
              <a:r>
                <a:rPr lang="et-EE" sz="1600" i="1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 i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7" name="Google Shape;3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5856" y="2993539"/>
            <a:ext cx="561989" cy="648727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"/>
          <p:cNvSpPr txBox="1"/>
          <p:nvPr/>
        </p:nvSpPr>
        <p:spPr>
          <a:xfrm>
            <a:off x="1624719" y="2963489"/>
            <a:ext cx="1505269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625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Eesti keel teise keelena B2</a:t>
            </a:r>
            <a:endParaRPr sz="16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"/>
          <p:cNvSpPr txBox="1"/>
          <p:nvPr/>
        </p:nvSpPr>
        <p:spPr>
          <a:xfrm>
            <a:off x="1624719" y="3473704"/>
            <a:ext cx="94322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Matemaatika</a:t>
            </a:r>
            <a:endParaRPr sz="16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"/>
          <p:cNvSpPr txBox="1"/>
          <p:nvPr/>
        </p:nvSpPr>
        <p:spPr>
          <a:xfrm>
            <a:off x="1624719" y="3125131"/>
            <a:ext cx="691667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Eesti keel</a:t>
            </a:r>
            <a:endParaRPr/>
          </a:p>
        </p:txBody>
      </p:sp>
      <p:sp>
        <p:nvSpPr>
          <p:cNvPr id="401" name="Google Shape;401;p5"/>
          <p:cNvSpPr txBox="1"/>
          <p:nvPr/>
        </p:nvSpPr>
        <p:spPr>
          <a:xfrm>
            <a:off x="1624719" y="3286483"/>
            <a:ext cx="745315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Inglise keel</a:t>
            </a:r>
            <a:endParaRPr/>
          </a:p>
        </p:txBody>
      </p:sp>
      <p:pic>
        <p:nvPicPr>
          <p:cNvPr id="402" name="Google Shape;40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9974" y="2955439"/>
            <a:ext cx="561989" cy="64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6911" y="2974269"/>
            <a:ext cx="561989" cy="64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4691" y="3003934"/>
            <a:ext cx="561989" cy="64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0843" y="4240117"/>
            <a:ext cx="767353" cy="66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6798" y="4267210"/>
            <a:ext cx="767353" cy="66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0019" y="4240117"/>
            <a:ext cx="767353" cy="66879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"/>
          <p:cNvSpPr txBox="1">
            <a:spLocks noGrp="1"/>
          </p:cNvSpPr>
          <p:nvPr>
            <p:ph type="title"/>
          </p:nvPr>
        </p:nvSpPr>
        <p:spPr>
          <a:xfrm>
            <a:off x="407269" y="452614"/>
            <a:ext cx="10047794" cy="10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Roboto Condensed"/>
              <a:buNone/>
            </a:pPr>
            <a:r>
              <a:rPr lang="et-EE" sz="3600" dirty="0">
                <a:solidFill>
                  <a:srgbClr val="1F3864"/>
                </a:solidFill>
              </a:rPr>
              <a:t>E-eksamite rakendamise ajakava tööversioon</a:t>
            </a:r>
            <a:endParaRPr sz="3600" dirty="0">
              <a:solidFill>
                <a:srgbClr val="1F3864"/>
              </a:solidFill>
            </a:endParaRPr>
          </a:p>
        </p:txBody>
      </p:sp>
      <p:pic>
        <p:nvPicPr>
          <p:cNvPr id="409" name="Google Shape;40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7341" y="631587"/>
            <a:ext cx="561989" cy="64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8192" y="704673"/>
            <a:ext cx="660467" cy="5756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5"/>
          <p:cNvCxnSpPr/>
          <p:nvPr/>
        </p:nvCxnSpPr>
        <p:spPr>
          <a:xfrm>
            <a:off x="9977597" y="955950"/>
            <a:ext cx="424336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2" name="Google Shape;412;p5"/>
          <p:cNvSpPr/>
          <p:nvPr/>
        </p:nvSpPr>
        <p:spPr>
          <a:xfrm>
            <a:off x="559268" y="3770767"/>
            <a:ext cx="120012" cy="12001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3" name="Google Shape;413;p5"/>
          <p:cNvCxnSpPr>
            <a:stCxn id="403" idx="2"/>
          </p:cNvCxnSpPr>
          <p:nvPr/>
        </p:nvCxnSpPr>
        <p:spPr>
          <a:xfrm>
            <a:off x="5597906" y="3622996"/>
            <a:ext cx="0" cy="546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4" name="Google Shape;414;p5"/>
          <p:cNvCxnSpPr/>
          <p:nvPr/>
        </p:nvCxnSpPr>
        <p:spPr>
          <a:xfrm>
            <a:off x="7635685" y="3639333"/>
            <a:ext cx="0" cy="52999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5" name="Google Shape;415;p5"/>
          <p:cNvSpPr txBox="1"/>
          <p:nvPr/>
        </p:nvSpPr>
        <p:spPr>
          <a:xfrm>
            <a:off x="334592" y="3830773"/>
            <a:ext cx="6398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Täna</a:t>
            </a:r>
            <a:endParaRPr dirty="0"/>
          </a:p>
        </p:txBody>
      </p:sp>
      <p:sp>
        <p:nvSpPr>
          <p:cNvPr id="416" name="Google Shape;416;p5"/>
          <p:cNvSpPr txBox="1"/>
          <p:nvPr/>
        </p:nvSpPr>
        <p:spPr>
          <a:xfrm>
            <a:off x="653082" y="2937685"/>
            <a:ext cx="682635" cy="26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Char char=" "/>
            </a:pPr>
            <a:r>
              <a:rPr lang="et-EE" sz="1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t-EE" sz="12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t-EE" sz="1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000</a:t>
            </a:r>
            <a:endParaRPr sz="10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5"/>
          <p:cNvSpPr txBox="1"/>
          <p:nvPr/>
        </p:nvSpPr>
        <p:spPr>
          <a:xfrm>
            <a:off x="656055" y="3476145"/>
            <a:ext cx="489802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10 000 </a:t>
            </a:r>
            <a:endParaRPr sz="16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5"/>
          <p:cNvSpPr txBox="1"/>
          <p:nvPr/>
        </p:nvSpPr>
        <p:spPr>
          <a:xfrm>
            <a:off x="656055" y="3127572"/>
            <a:ext cx="513302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8 000</a:t>
            </a:r>
            <a:endParaRPr sz="16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5"/>
          <p:cNvSpPr txBox="1"/>
          <p:nvPr/>
        </p:nvSpPr>
        <p:spPr>
          <a:xfrm>
            <a:off x="656055" y="3304966"/>
            <a:ext cx="513302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5 000</a:t>
            </a:r>
            <a:endParaRPr sz="16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5"/>
          <p:cNvSpPr txBox="1"/>
          <p:nvPr/>
        </p:nvSpPr>
        <p:spPr>
          <a:xfrm>
            <a:off x="710442" y="2011878"/>
            <a:ext cx="513302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t-EE" sz="1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4000</a:t>
            </a:r>
            <a:endParaRPr sz="16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5"/>
          <p:cNvSpPr txBox="1"/>
          <p:nvPr/>
        </p:nvSpPr>
        <p:spPr>
          <a:xfrm>
            <a:off x="605415" y="2566598"/>
            <a:ext cx="489802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14 000</a:t>
            </a:r>
            <a:endParaRPr sz="16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5"/>
          <p:cNvSpPr txBox="1"/>
          <p:nvPr/>
        </p:nvSpPr>
        <p:spPr>
          <a:xfrm>
            <a:off x="605415" y="2218025"/>
            <a:ext cx="513302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11 000</a:t>
            </a:r>
            <a:endParaRPr sz="16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5"/>
          <p:cNvSpPr txBox="1"/>
          <p:nvPr/>
        </p:nvSpPr>
        <p:spPr>
          <a:xfrm>
            <a:off x="605415" y="2379377"/>
            <a:ext cx="513302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8 000</a:t>
            </a:r>
            <a:endParaRPr sz="16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"/>
          <p:cNvSpPr txBox="1"/>
          <p:nvPr/>
        </p:nvSpPr>
        <p:spPr>
          <a:xfrm>
            <a:off x="312424" y="2785328"/>
            <a:ext cx="853270" cy="27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Char char=" "/>
            </a:pPr>
            <a:r>
              <a:rPr lang="et-EE" sz="1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Riigieksam</a:t>
            </a:r>
            <a:endParaRPr sz="10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5"/>
          <p:cNvSpPr txBox="1"/>
          <p:nvPr/>
        </p:nvSpPr>
        <p:spPr>
          <a:xfrm>
            <a:off x="159708" y="1696327"/>
            <a:ext cx="1042804" cy="21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Põhikoolieksam</a:t>
            </a:r>
            <a:endParaRPr sz="16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"/>
          <p:cNvSpPr txBox="1"/>
          <p:nvPr/>
        </p:nvSpPr>
        <p:spPr>
          <a:xfrm>
            <a:off x="1624719" y="2022463"/>
            <a:ext cx="1505269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625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Eesti keel teise keelena B1</a:t>
            </a:r>
            <a:endParaRPr/>
          </a:p>
        </p:txBody>
      </p:sp>
      <p:sp>
        <p:nvSpPr>
          <p:cNvPr id="427" name="Google Shape;427;p5"/>
          <p:cNvSpPr txBox="1"/>
          <p:nvPr/>
        </p:nvSpPr>
        <p:spPr>
          <a:xfrm>
            <a:off x="1624719" y="2532678"/>
            <a:ext cx="94322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Matemaatika</a:t>
            </a:r>
            <a:endParaRPr sz="160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5"/>
          <p:cNvSpPr txBox="1"/>
          <p:nvPr/>
        </p:nvSpPr>
        <p:spPr>
          <a:xfrm>
            <a:off x="1624719" y="2184105"/>
            <a:ext cx="691667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Eesti keel</a:t>
            </a:r>
            <a:endParaRPr/>
          </a:p>
        </p:txBody>
      </p:sp>
      <p:sp>
        <p:nvSpPr>
          <p:cNvPr id="429" name="Google Shape;429;p5"/>
          <p:cNvSpPr txBox="1"/>
          <p:nvPr/>
        </p:nvSpPr>
        <p:spPr>
          <a:xfrm>
            <a:off x="1624719" y="2345457"/>
            <a:ext cx="745315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Inglise keel</a:t>
            </a:r>
            <a:endParaRPr/>
          </a:p>
        </p:txBody>
      </p:sp>
      <p:sp>
        <p:nvSpPr>
          <p:cNvPr id="430" name="Google Shape;430;p5"/>
          <p:cNvSpPr txBox="1"/>
          <p:nvPr/>
        </p:nvSpPr>
        <p:spPr>
          <a:xfrm>
            <a:off x="1488216" y="1756584"/>
            <a:ext cx="513302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endParaRPr sz="1600" b="1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5"/>
          <p:cNvSpPr txBox="1"/>
          <p:nvPr/>
        </p:nvSpPr>
        <p:spPr>
          <a:xfrm>
            <a:off x="1614557" y="2816571"/>
            <a:ext cx="40510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endParaRPr sz="1600" b="1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5"/>
          <p:cNvSpPr/>
          <p:nvPr/>
        </p:nvSpPr>
        <p:spPr>
          <a:xfrm>
            <a:off x="1119419" y="1524717"/>
            <a:ext cx="10261586" cy="2555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5"/>
          <p:cNvSpPr txBox="1"/>
          <p:nvPr/>
        </p:nvSpPr>
        <p:spPr>
          <a:xfrm>
            <a:off x="5878900" y="4446720"/>
            <a:ext cx="1505269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55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Eesti keel teise keelena B1/B2</a:t>
            </a:r>
            <a:endParaRPr/>
          </a:p>
        </p:txBody>
      </p:sp>
      <p:sp>
        <p:nvSpPr>
          <p:cNvPr id="434" name="Google Shape;434;p5"/>
          <p:cNvSpPr txBox="1"/>
          <p:nvPr/>
        </p:nvSpPr>
        <p:spPr>
          <a:xfrm>
            <a:off x="5742397" y="4267432"/>
            <a:ext cx="513302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endParaRPr sz="1600" b="1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5"/>
          <p:cNvSpPr txBox="1"/>
          <p:nvPr/>
        </p:nvSpPr>
        <p:spPr>
          <a:xfrm>
            <a:off x="7919025" y="5365931"/>
            <a:ext cx="1505269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55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Eesti keel teise keelena B2/C1</a:t>
            </a:r>
            <a:endParaRPr sz="16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5"/>
          <p:cNvSpPr txBox="1"/>
          <p:nvPr/>
        </p:nvSpPr>
        <p:spPr>
          <a:xfrm>
            <a:off x="7919025" y="5527573"/>
            <a:ext cx="691667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Eesti keel</a:t>
            </a:r>
            <a:endParaRPr/>
          </a:p>
        </p:txBody>
      </p:sp>
      <p:sp>
        <p:nvSpPr>
          <p:cNvPr id="437" name="Google Shape;437;p5"/>
          <p:cNvSpPr txBox="1"/>
          <p:nvPr/>
        </p:nvSpPr>
        <p:spPr>
          <a:xfrm>
            <a:off x="7919025" y="5688925"/>
            <a:ext cx="745315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Inglise keel</a:t>
            </a:r>
            <a:endParaRPr/>
          </a:p>
        </p:txBody>
      </p:sp>
      <p:sp>
        <p:nvSpPr>
          <p:cNvPr id="438" name="Google Shape;438;p5"/>
          <p:cNvSpPr txBox="1"/>
          <p:nvPr/>
        </p:nvSpPr>
        <p:spPr>
          <a:xfrm>
            <a:off x="7919025" y="4424905"/>
            <a:ext cx="1505269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55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Eesti keel teise keelena B1/B2</a:t>
            </a:r>
            <a:endParaRPr/>
          </a:p>
        </p:txBody>
      </p:sp>
      <p:sp>
        <p:nvSpPr>
          <p:cNvPr id="439" name="Google Shape;439;p5"/>
          <p:cNvSpPr txBox="1"/>
          <p:nvPr/>
        </p:nvSpPr>
        <p:spPr>
          <a:xfrm>
            <a:off x="7919025" y="4586547"/>
            <a:ext cx="691667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Eesti keel</a:t>
            </a:r>
            <a:endParaRPr/>
          </a:p>
        </p:txBody>
      </p:sp>
      <p:sp>
        <p:nvSpPr>
          <p:cNvPr id="440" name="Google Shape;440;p5"/>
          <p:cNvSpPr txBox="1"/>
          <p:nvPr/>
        </p:nvSpPr>
        <p:spPr>
          <a:xfrm>
            <a:off x="7919025" y="4747899"/>
            <a:ext cx="745315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Inglise keel</a:t>
            </a:r>
            <a:endParaRPr/>
          </a:p>
        </p:txBody>
      </p:sp>
      <p:sp>
        <p:nvSpPr>
          <p:cNvPr id="441" name="Google Shape;441;p5"/>
          <p:cNvSpPr txBox="1"/>
          <p:nvPr/>
        </p:nvSpPr>
        <p:spPr>
          <a:xfrm>
            <a:off x="7782522" y="4245617"/>
            <a:ext cx="513302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endParaRPr sz="1600" b="1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5"/>
          <p:cNvSpPr txBox="1"/>
          <p:nvPr/>
        </p:nvSpPr>
        <p:spPr>
          <a:xfrm>
            <a:off x="7908863" y="5219013"/>
            <a:ext cx="40510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endParaRPr sz="1600" b="1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5"/>
          <p:cNvSpPr txBox="1"/>
          <p:nvPr/>
        </p:nvSpPr>
        <p:spPr>
          <a:xfrm>
            <a:off x="10093111" y="5365931"/>
            <a:ext cx="1505269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55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Eesti keel teise keelena B2/C1</a:t>
            </a:r>
            <a:endParaRPr sz="16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5"/>
          <p:cNvSpPr txBox="1"/>
          <p:nvPr/>
        </p:nvSpPr>
        <p:spPr>
          <a:xfrm>
            <a:off x="10093111" y="5876146"/>
            <a:ext cx="94322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Matemaatika ?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5"/>
          <p:cNvSpPr txBox="1"/>
          <p:nvPr/>
        </p:nvSpPr>
        <p:spPr>
          <a:xfrm>
            <a:off x="10093111" y="5527573"/>
            <a:ext cx="691667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Eesti keel</a:t>
            </a:r>
            <a:endParaRPr/>
          </a:p>
        </p:txBody>
      </p:sp>
      <p:sp>
        <p:nvSpPr>
          <p:cNvPr id="446" name="Google Shape;446;p5"/>
          <p:cNvSpPr txBox="1"/>
          <p:nvPr/>
        </p:nvSpPr>
        <p:spPr>
          <a:xfrm>
            <a:off x="10093111" y="5688925"/>
            <a:ext cx="745315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Inglise keel</a:t>
            </a:r>
            <a:endParaRPr/>
          </a:p>
        </p:txBody>
      </p:sp>
      <p:sp>
        <p:nvSpPr>
          <p:cNvPr id="447" name="Google Shape;447;p5"/>
          <p:cNvSpPr txBox="1"/>
          <p:nvPr/>
        </p:nvSpPr>
        <p:spPr>
          <a:xfrm>
            <a:off x="10093111" y="4424905"/>
            <a:ext cx="1505269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55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Eesti keel teise keelena B1/B2</a:t>
            </a:r>
            <a:endParaRPr/>
          </a:p>
        </p:txBody>
      </p:sp>
      <p:sp>
        <p:nvSpPr>
          <p:cNvPr id="448" name="Google Shape;448;p5"/>
          <p:cNvSpPr txBox="1"/>
          <p:nvPr/>
        </p:nvSpPr>
        <p:spPr>
          <a:xfrm>
            <a:off x="10093111" y="4935120"/>
            <a:ext cx="94322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Matemaatika?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5"/>
          <p:cNvSpPr txBox="1"/>
          <p:nvPr/>
        </p:nvSpPr>
        <p:spPr>
          <a:xfrm>
            <a:off x="10093111" y="4586547"/>
            <a:ext cx="691667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Eesti keel</a:t>
            </a:r>
            <a:endParaRPr/>
          </a:p>
        </p:txBody>
      </p:sp>
      <p:sp>
        <p:nvSpPr>
          <p:cNvPr id="450" name="Google Shape;450;p5"/>
          <p:cNvSpPr txBox="1"/>
          <p:nvPr/>
        </p:nvSpPr>
        <p:spPr>
          <a:xfrm>
            <a:off x="10093111" y="4747899"/>
            <a:ext cx="745315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Inglise keel</a:t>
            </a:r>
            <a:endParaRPr/>
          </a:p>
        </p:txBody>
      </p:sp>
      <p:sp>
        <p:nvSpPr>
          <p:cNvPr id="451" name="Google Shape;451;p5"/>
          <p:cNvSpPr txBox="1"/>
          <p:nvPr/>
        </p:nvSpPr>
        <p:spPr>
          <a:xfrm>
            <a:off x="9956608" y="4245617"/>
            <a:ext cx="513302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endParaRPr sz="1600" b="1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"/>
          <p:cNvSpPr txBox="1"/>
          <p:nvPr/>
        </p:nvSpPr>
        <p:spPr>
          <a:xfrm>
            <a:off x="10082949" y="5219013"/>
            <a:ext cx="40510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endParaRPr sz="1600" b="1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"/>
          <p:cNvSpPr txBox="1"/>
          <p:nvPr/>
        </p:nvSpPr>
        <p:spPr>
          <a:xfrm>
            <a:off x="3748114" y="2988244"/>
            <a:ext cx="1505269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625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Eesti keel teise keelena B2</a:t>
            </a:r>
            <a:endParaRPr sz="16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"/>
          <p:cNvSpPr txBox="1"/>
          <p:nvPr/>
        </p:nvSpPr>
        <p:spPr>
          <a:xfrm>
            <a:off x="3748114" y="3498459"/>
            <a:ext cx="94322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Matemaatika</a:t>
            </a:r>
            <a:endParaRPr sz="16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"/>
          <p:cNvSpPr txBox="1"/>
          <p:nvPr/>
        </p:nvSpPr>
        <p:spPr>
          <a:xfrm>
            <a:off x="3748114" y="3149886"/>
            <a:ext cx="691667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Eesti keel</a:t>
            </a:r>
            <a:endParaRPr/>
          </a:p>
        </p:txBody>
      </p:sp>
      <p:sp>
        <p:nvSpPr>
          <p:cNvPr id="456" name="Google Shape;456;p5"/>
          <p:cNvSpPr txBox="1"/>
          <p:nvPr/>
        </p:nvSpPr>
        <p:spPr>
          <a:xfrm>
            <a:off x="3748114" y="3311238"/>
            <a:ext cx="745315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Inglise keel</a:t>
            </a:r>
            <a:endParaRPr/>
          </a:p>
        </p:txBody>
      </p:sp>
      <p:sp>
        <p:nvSpPr>
          <p:cNvPr id="457" name="Google Shape;457;p5"/>
          <p:cNvSpPr txBox="1"/>
          <p:nvPr/>
        </p:nvSpPr>
        <p:spPr>
          <a:xfrm>
            <a:off x="3748114" y="2047218"/>
            <a:ext cx="1505269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625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Eesti keel teise keelena B1</a:t>
            </a:r>
            <a:endParaRPr/>
          </a:p>
        </p:txBody>
      </p:sp>
      <p:sp>
        <p:nvSpPr>
          <p:cNvPr id="458" name="Google Shape;458;p5"/>
          <p:cNvSpPr txBox="1"/>
          <p:nvPr/>
        </p:nvSpPr>
        <p:spPr>
          <a:xfrm>
            <a:off x="3748114" y="2557433"/>
            <a:ext cx="94322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Matemaatika</a:t>
            </a:r>
            <a:endParaRPr sz="160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"/>
          <p:cNvSpPr txBox="1"/>
          <p:nvPr/>
        </p:nvSpPr>
        <p:spPr>
          <a:xfrm>
            <a:off x="3748114" y="2208860"/>
            <a:ext cx="691667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Eesti keel</a:t>
            </a:r>
            <a:endParaRPr/>
          </a:p>
        </p:txBody>
      </p:sp>
      <p:sp>
        <p:nvSpPr>
          <p:cNvPr id="460" name="Google Shape;460;p5"/>
          <p:cNvSpPr txBox="1"/>
          <p:nvPr/>
        </p:nvSpPr>
        <p:spPr>
          <a:xfrm>
            <a:off x="3748114" y="2370212"/>
            <a:ext cx="745315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Inglise keel</a:t>
            </a:r>
            <a:endParaRPr/>
          </a:p>
        </p:txBody>
      </p:sp>
      <p:sp>
        <p:nvSpPr>
          <p:cNvPr id="461" name="Google Shape;461;p5"/>
          <p:cNvSpPr txBox="1"/>
          <p:nvPr/>
        </p:nvSpPr>
        <p:spPr>
          <a:xfrm>
            <a:off x="3611611" y="1867930"/>
            <a:ext cx="513302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endParaRPr sz="1600" b="1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5"/>
          <p:cNvSpPr txBox="1"/>
          <p:nvPr/>
        </p:nvSpPr>
        <p:spPr>
          <a:xfrm>
            <a:off x="3737952" y="2841326"/>
            <a:ext cx="40510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endParaRPr sz="1600" b="1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"/>
          <p:cNvSpPr txBox="1"/>
          <p:nvPr/>
        </p:nvSpPr>
        <p:spPr>
          <a:xfrm>
            <a:off x="5778602" y="3016890"/>
            <a:ext cx="1505269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55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Eesti keel teise keelena B2?</a:t>
            </a:r>
            <a:endParaRPr sz="16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"/>
          <p:cNvSpPr txBox="1"/>
          <p:nvPr/>
        </p:nvSpPr>
        <p:spPr>
          <a:xfrm>
            <a:off x="5778602" y="3527105"/>
            <a:ext cx="94322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Matemaatika</a:t>
            </a:r>
            <a:endParaRPr sz="16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5"/>
          <p:cNvSpPr txBox="1"/>
          <p:nvPr/>
        </p:nvSpPr>
        <p:spPr>
          <a:xfrm>
            <a:off x="5778602" y="3178532"/>
            <a:ext cx="691667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Eesti keel</a:t>
            </a:r>
            <a:endParaRPr/>
          </a:p>
        </p:txBody>
      </p:sp>
      <p:sp>
        <p:nvSpPr>
          <p:cNvPr id="466" name="Google Shape;466;p5"/>
          <p:cNvSpPr txBox="1"/>
          <p:nvPr/>
        </p:nvSpPr>
        <p:spPr>
          <a:xfrm>
            <a:off x="5778602" y="3339884"/>
            <a:ext cx="745315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Inglise keel</a:t>
            </a:r>
            <a:endParaRPr/>
          </a:p>
        </p:txBody>
      </p:sp>
      <p:sp>
        <p:nvSpPr>
          <p:cNvPr id="467" name="Google Shape;467;p5"/>
          <p:cNvSpPr txBox="1"/>
          <p:nvPr/>
        </p:nvSpPr>
        <p:spPr>
          <a:xfrm>
            <a:off x="5778602" y="2586079"/>
            <a:ext cx="94322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Matemaatika</a:t>
            </a:r>
            <a:endParaRPr sz="160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5"/>
          <p:cNvSpPr txBox="1"/>
          <p:nvPr/>
        </p:nvSpPr>
        <p:spPr>
          <a:xfrm>
            <a:off x="5875790" y="4593646"/>
            <a:ext cx="691667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Eesti keel</a:t>
            </a:r>
            <a:endParaRPr/>
          </a:p>
        </p:txBody>
      </p:sp>
      <p:sp>
        <p:nvSpPr>
          <p:cNvPr id="469" name="Google Shape;469;p5"/>
          <p:cNvSpPr txBox="1"/>
          <p:nvPr/>
        </p:nvSpPr>
        <p:spPr>
          <a:xfrm>
            <a:off x="5875790" y="4754998"/>
            <a:ext cx="745315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Inglise keel</a:t>
            </a:r>
            <a:endParaRPr/>
          </a:p>
        </p:txBody>
      </p:sp>
      <p:sp>
        <p:nvSpPr>
          <p:cNvPr id="470" name="Google Shape;470;p5"/>
          <p:cNvSpPr txBox="1"/>
          <p:nvPr/>
        </p:nvSpPr>
        <p:spPr>
          <a:xfrm>
            <a:off x="5642099" y="1896576"/>
            <a:ext cx="513302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endParaRPr sz="1600" b="1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5"/>
          <p:cNvSpPr txBox="1"/>
          <p:nvPr/>
        </p:nvSpPr>
        <p:spPr>
          <a:xfrm>
            <a:off x="5768440" y="2869972"/>
            <a:ext cx="40510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endParaRPr sz="1600" b="1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"/>
          <p:cNvSpPr txBox="1"/>
          <p:nvPr/>
        </p:nvSpPr>
        <p:spPr>
          <a:xfrm>
            <a:off x="7935423" y="3564278"/>
            <a:ext cx="94322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Matemaatika</a:t>
            </a:r>
            <a:endParaRPr sz="16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"/>
          <p:cNvSpPr txBox="1"/>
          <p:nvPr/>
        </p:nvSpPr>
        <p:spPr>
          <a:xfrm>
            <a:off x="7935423" y="2623252"/>
            <a:ext cx="94322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Matemaatika</a:t>
            </a:r>
            <a:endParaRPr sz="160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5"/>
          <p:cNvSpPr txBox="1"/>
          <p:nvPr/>
        </p:nvSpPr>
        <p:spPr>
          <a:xfrm>
            <a:off x="7798920" y="1933749"/>
            <a:ext cx="513302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endParaRPr sz="1600" b="1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5"/>
          <p:cNvSpPr txBox="1"/>
          <p:nvPr/>
        </p:nvSpPr>
        <p:spPr>
          <a:xfrm>
            <a:off x="7925261" y="2907145"/>
            <a:ext cx="40510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endParaRPr sz="1600" b="1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5"/>
          <p:cNvSpPr txBox="1"/>
          <p:nvPr/>
        </p:nvSpPr>
        <p:spPr>
          <a:xfrm>
            <a:off x="10093110" y="3556659"/>
            <a:ext cx="94322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Matemaatika ?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"/>
          <p:cNvSpPr txBox="1"/>
          <p:nvPr/>
        </p:nvSpPr>
        <p:spPr>
          <a:xfrm>
            <a:off x="5871706" y="5352681"/>
            <a:ext cx="1505269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475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Eesti keel teise </a:t>
            </a:r>
            <a:r>
              <a:rPr lang="et-EE" sz="1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keelena</a:t>
            </a:r>
            <a:r>
              <a:rPr lang="et-EE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B2/C1?</a:t>
            </a: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5"/>
          <p:cNvSpPr txBox="1"/>
          <p:nvPr/>
        </p:nvSpPr>
        <p:spPr>
          <a:xfrm>
            <a:off x="5870011" y="5205763"/>
            <a:ext cx="40510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endParaRPr sz="1600" b="1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5"/>
          <p:cNvSpPr txBox="1"/>
          <p:nvPr/>
        </p:nvSpPr>
        <p:spPr>
          <a:xfrm>
            <a:off x="9996851" y="1912719"/>
            <a:ext cx="513302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endParaRPr sz="1600" b="1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5"/>
          <p:cNvSpPr txBox="1"/>
          <p:nvPr/>
        </p:nvSpPr>
        <p:spPr>
          <a:xfrm>
            <a:off x="10123192" y="2886115"/>
            <a:ext cx="40510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 b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endParaRPr sz="1600" b="1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5"/>
          <p:cNvSpPr txBox="1"/>
          <p:nvPr/>
        </p:nvSpPr>
        <p:spPr>
          <a:xfrm>
            <a:off x="10119312" y="2621163"/>
            <a:ext cx="943221" cy="21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r>
              <a:rPr lang="et-EE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Matemaatika ?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"/>
          <p:cNvSpPr txBox="1">
            <a:spLocks noGrp="1"/>
          </p:cNvSpPr>
          <p:nvPr>
            <p:ph type="body" idx="2"/>
          </p:nvPr>
        </p:nvSpPr>
        <p:spPr>
          <a:xfrm>
            <a:off x="838200" y="1828800"/>
            <a:ext cx="10271760" cy="434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None/>
            </a:pPr>
            <a:endParaRPr sz="3600"/>
          </a:p>
          <a:p>
            <a:pPr marL="3429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Noto Sans Symbols"/>
              <a:buNone/>
            </a:pPr>
            <a:endParaRPr sz="3600"/>
          </a:p>
          <a:p>
            <a:pPr marL="3429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Noto Sans Symbols"/>
              <a:buNone/>
            </a:pPr>
            <a:endParaRPr sz="36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600"/>
              <a:buNone/>
            </a:pPr>
            <a:endParaRPr sz="3600" b="0">
              <a:solidFill>
                <a:schemeClr val="dk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None/>
            </a:pPr>
            <a:endParaRPr/>
          </a:p>
        </p:txBody>
      </p:sp>
      <p:sp>
        <p:nvSpPr>
          <p:cNvPr id="488" name="Google Shape;488;p6"/>
          <p:cNvSpPr txBox="1">
            <a:spLocks noGrp="1"/>
          </p:cNvSpPr>
          <p:nvPr>
            <p:ph type="body" idx="1"/>
          </p:nvPr>
        </p:nvSpPr>
        <p:spPr>
          <a:xfrm>
            <a:off x="838200" y="443572"/>
            <a:ext cx="7751762" cy="2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et-EE"/>
              <a:t>Eesti keel teise keelena, e-eksamite arendus</a:t>
            </a:r>
            <a:endParaRPr/>
          </a:p>
        </p:txBody>
      </p:sp>
      <p:grpSp>
        <p:nvGrpSpPr>
          <p:cNvPr id="489" name="Google Shape;489;p6"/>
          <p:cNvGrpSpPr/>
          <p:nvPr/>
        </p:nvGrpSpPr>
        <p:grpSpPr>
          <a:xfrm>
            <a:off x="2036464" y="1330192"/>
            <a:ext cx="8119071" cy="4197614"/>
            <a:chOff x="4464" y="610526"/>
            <a:chExt cx="8119071" cy="4197614"/>
          </a:xfrm>
        </p:grpSpPr>
        <p:sp>
          <p:nvSpPr>
            <p:cNvPr id="490" name="Google Shape;490;p6"/>
            <p:cNvSpPr/>
            <p:nvPr/>
          </p:nvSpPr>
          <p:spPr>
            <a:xfrm>
              <a:off x="3235523" y="610526"/>
              <a:ext cx="1656953" cy="1104635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 txBox="1"/>
            <p:nvPr/>
          </p:nvSpPr>
          <p:spPr>
            <a:xfrm>
              <a:off x="3267877" y="642880"/>
              <a:ext cx="1592245" cy="1039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t-EE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Lõpueksamid</a:t>
              </a:r>
              <a:endParaRPr dirty="0"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1909960" y="1715161"/>
              <a:ext cx="2154039" cy="4418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1081484" y="2157015"/>
              <a:ext cx="1656953" cy="1104635"/>
            </a:xfrm>
            <a:prstGeom prst="roundRect">
              <a:avLst>
                <a:gd name="adj" fmla="val 10000"/>
              </a:avLst>
            </a:prstGeom>
            <a:solidFill>
              <a:srgbClr val="BBD6E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 txBox="1"/>
            <p:nvPr/>
          </p:nvSpPr>
          <p:spPr>
            <a:xfrm>
              <a:off x="1113838" y="2189369"/>
              <a:ext cx="1592245" cy="1039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t-EE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Pabereksamid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t-EE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….. 2024</a:t>
              </a:r>
              <a:endParaRPr dirty="0"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32941" y="3261651"/>
              <a:ext cx="1077019" cy="4418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4464" y="3703505"/>
              <a:ext cx="1656953" cy="1104635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 txBox="1"/>
            <p:nvPr/>
          </p:nvSpPr>
          <p:spPr>
            <a:xfrm>
              <a:off x="36818" y="3735859"/>
              <a:ext cx="1592245" cy="1039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t-EE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Põhikool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t-EE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B1-tase</a:t>
              </a: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1909960" y="3261651"/>
              <a:ext cx="1077019" cy="4418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158503" y="3703505"/>
              <a:ext cx="1656953" cy="1104635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 txBox="1"/>
            <p:nvPr/>
          </p:nvSpPr>
          <p:spPr>
            <a:xfrm>
              <a:off x="2190857" y="3735859"/>
              <a:ext cx="1592245" cy="1039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t-EE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Gümnaasium B2-tase</a:t>
              </a: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4064000" y="1715161"/>
              <a:ext cx="2154039" cy="4418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5389562" y="2157015"/>
              <a:ext cx="1656953" cy="1104635"/>
            </a:xfrm>
            <a:prstGeom prst="roundRect">
              <a:avLst>
                <a:gd name="adj" fmla="val 10000"/>
              </a:avLst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 txBox="1"/>
            <p:nvPr/>
          </p:nvSpPr>
          <p:spPr>
            <a:xfrm>
              <a:off x="5421916" y="2189369"/>
              <a:ext cx="1592245" cy="1039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t-EE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E-eksamid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t-EE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2025… 2026</a:t>
              </a:r>
              <a:endParaRPr dirty="0"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5141019" y="3261651"/>
              <a:ext cx="1077019" cy="4418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312542" y="3703505"/>
              <a:ext cx="1656953" cy="1104635"/>
            </a:xfrm>
            <a:prstGeom prst="roundRect">
              <a:avLst>
                <a:gd name="adj" fmla="val 10000"/>
              </a:avLst>
            </a:prstGeom>
            <a:solidFill>
              <a:srgbClr val="81D4A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 txBox="1"/>
            <p:nvPr/>
          </p:nvSpPr>
          <p:spPr>
            <a:xfrm>
              <a:off x="4344896" y="3735859"/>
              <a:ext cx="1592245" cy="1039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t-EE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Põhikool B1/B2</a:t>
              </a:r>
              <a:endParaRPr dirty="0"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6218039" y="3261651"/>
              <a:ext cx="1077019" cy="44185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6466582" y="3703505"/>
              <a:ext cx="1656953" cy="1104635"/>
            </a:xfrm>
            <a:prstGeom prst="roundRect">
              <a:avLst>
                <a:gd name="adj" fmla="val 10000"/>
              </a:avLst>
            </a:prstGeom>
            <a:solidFill>
              <a:srgbClr val="81D4A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 txBox="1"/>
            <p:nvPr/>
          </p:nvSpPr>
          <p:spPr>
            <a:xfrm>
              <a:off x="6498936" y="3735859"/>
              <a:ext cx="1592245" cy="1039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t-EE" sz="1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Gümnaasium B2/C1</a:t>
              </a:r>
              <a:endParaRPr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"/>
          <p:cNvSpPr txBox="1">
            <a:spLocks noGrp="1"/>
          </p:cNvSpPr>
          <p:nvPr>
            <p:ph type="body" idx="1"/>
          </p:nvPr>
        </p:nvSpPr>
        <p:spPr>
          <a:xfrm>
            <a:off x="838200" y="443572"/>
            <a:ext cx="7751762" cy="2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et-EE" dirty="0"/>
              <a:t>Eesti keel teise keelena, e-eksami arendus</a:t>
            </a:r>
            <a:endParaRPr dirty="0"/>
          </a:p>
        </p:txBody>
      </p:sp>
      <p:sp>
        <p:nvSpPr>
          <p:cNvPr id="516" name="Google Shape;516;p7"/>
          <p:cNvSpPr txBox="1">
            <a:spLocks noGrp="1"/>
          </p:cNvSpPr>
          <p:nvPr>
            <p:ph type="title"/>
          </p:nvPr>
        </p:nvSpPr>
        <p:spPr>
          <a:xfrm>
            <a:off x="838200" y="996697"/>
            <a:ext cx="10515600" cy="514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400"/>
              <a:buFont typeface="Roboto Condensed"/>
              <a:buNone/>
            </a:pPr>
            <a:r>
              <a:rPr lang="et-EE"/>
              <a:t>Arendusest eksamini, III-IV kooliaste</a:t>
            </a:r>
            <a:endParaRPr/>
          </a:p>
        </p:txBody>
      </p:sp>
      <p:grpSp>
        <p:nvGrpSpPr>
          <p:cNvPr id="517" name="Google Shape;517;p7"/>
          <p:cNvGrpSpPr/>
          <p:nvPr/>
        </p:nvGrpSpPr>
        <p:grpSpPr>
          <a:xfrm>
            <a:off x="1056314" y="1696275"/>
            <a:ext cx="10515600" cy="4442055"/>
            <a:chOff x="0" y="0"/>
            <a:chExt cx="10515600" cy="4442055"/>
          </a:xfrm>
        </p:grpSpPr>
        <p:sp>
          <p:nvSpPr>
            <p:cNvPr id="518" name="Google Shape;518;p7"/>
            <p:cNvSpPr/>
            <p:nvPr/>
          </p:nvSpPr>
          <p:spPr>
            <a:xfrm>
              <a:off x="0" y="1332616"/>
              <a:ext cx="10515600" cy="1776822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808" y="0"/>
              <a:ext cx="1296222" cy="1776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 txBox="1"/>
            <p:nvPr/>
          </p:nvSpPr>
          <p:spPr>
            <a:xfrm>
              <a:off x="808" y="0"/>
              <a:ext cx="1296222" cy="1776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2019 sügis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III kooliastme uue eksami kontseptsioon</a:t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426817" y="1998924"/>
              <a:ext cx="444205" cy="444205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1361842" y="2665233"/>
              <a:ext cx="1296222" cy="1776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 txBox="1"/>
            <p:nvPr/>
          </p:nvSpPr>
          <p:spPr>
            <a:xfrm>
              <a:off x="1361842" y="2665233"/>
              <a:ext cx="1296222" cy="1776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2020 talv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 b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Valmib eksami eristuskiri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1620069" y="1998924"/>
              <a:ext cx="444205" cy="444205"/>
            </a:xfrm>
            <a:prstGeom prst="ellipse">
              <a:avLst/>
            </a:prstGeom>
            <a:solidFill>
              <a:srgbClr val="2504C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496373" y="6356"/>
              <a:ext cx="1296222" cy="1726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 txBox="1"/>
            <p:nvPr/>
          </p:nvSpPr>
          <p:spPr>
            <a:xfrm>
              <a:off x="2496373" y="6356"/>
              <a:ext cx="1296222" cy="1726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2021 kevad ja sügis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Eksami suulise osa katsetus,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kirjutamisosa katsetus</a:t>
              </a:r>
              <a:endParaRPr dirty="0"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863659" y="1986313"/>
              <a:ext cx="444205" cy="444205"/>
            </a:xfrm>
            <a:prstGeom prst="ellipse">
              <a:avLst/>
            </a:prstGeom>
            <a:solidFill>
              <a:srgbClr val="65EE1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657762" y="2592507"/>
              <a:ext cx="1296222" cy="1776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 txBox="1"/>
            <p:nvPr/>
          </p:nvSpPr>
          <p:spPr>
            <a:xfrm>
              <a:off x="3657762" y="2592507"/>
              <a:ext cx="1296222" cy="1776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2022 sügis</a:t>
              </a:r>
              <a:r>
                <a:rPr lang="et-E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Eksami katsetus, tervik</a:t>
              </a:r>
              <a:endParaRPr dirty="0"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4165968" y="1998924"/>
              <a:ext cx="444205" cy="444205"/>
            </a:xfrm>
            <a:prstGeom prst="ellipse">
              <a:avLst/>
            </a:prstGeom>
            <a:solidFill>
              <a:srgbClr val="E1EFD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5151321" y="0"/>
              <a:ext cx="1296222" cy="1776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 txBox="1"/>
            <p:nvPr/>
          </p:nvSpPr>
          <p:spPr>
            <a:xfrm>
              <a:off x="5151321" y="0"/>
              <a:ext cx="1296222" cy="1776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2023 kevad </a:t>
              </a:r>
              <a:r>
                <a:rPr lang="et-E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Eksami katsetus, tervik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2023 talv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Eksami katsetus, tervik</a:t>
              </a:r>
              <a:endParaRPr dirty="0"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5434723" y="1998924"/>
              <a:ext cx="444205" cy="444205"/>
            </a:xfrm>
            <a:prstGeom prst="ellipse">
              <a:avLst/>
            </a:prstGeom>
            <a:solidFill>
              <a:srgbClr val="3DE19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6436850" y="2628666"/>
              <a:ext cx="1296222" cy="1776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 txBox="1"/>
            <p:nvPr/>
          </p:nvSpPr>
          <p:spPr>
            <a:xfrm>
              <a:off x="6436850" y="2628666"/>
              <a:ext cx="1296222" cy="1776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2024</a:t>
              </a:r>
              <a:r>
                <a:rPr lang="et-E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Katsetus(</a:t>
              </a:r>
              <a:r>
                <a:rPr lang="et-EE" sz="1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</a:t>
              </a:r>
              <a:r>
                <a:rPr lang="et-E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Korraldus, sisu</a:t>
              </a:r>
              <a:endParaRPr dirty="0"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6846089" y="1998924"/>
              <a:ext cx="444205" cy="444205"/>
            </a:xfrm>
            <a:prstGeom prst="ellipse">
              <a:avLst/>
            </a:prstGeom>
            <a:solidFill>
              <a:srgbClr val="4CD7D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7370039" y="0"/>
              <a:ext cx="1296222" cy="1776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 txBox="1"/>
            <p:nvPr/>
          </p:nvSpPr>
          <p:spPr>
            <a:xfrm>
              <a:off x="7370039" y="0"/>
              <a:ext cx="1296222" cy="1776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2025 kevad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t-EE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t-EE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B1- ja B2-tasemel põhikooli lõpueksam</a:t>
              </a:r>
              <a:endParaRPr dirty="0"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7921898" y="2032124"/>
              <a:ext cx="444205" cy="444205"/>
            </a:xfrm>
            <a:prstGeom prst="ellipse">
              <a:avLst/>
            </a:prstGeom>
            <a:solidFill>
              <a:srgbClr val="5999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7"/>
          <p:cNvSpPr/>
          <p:nvPr/>
        </p:nvSpPr>
        <p:spPr>
          <a:xfrm>
            <a:off x="10097548" y="3695203"/>
            <a:ext cx="444205" cy="444205"/>
          </a:xfrm>
          <a:prstGeom prst="ellipse">
            <a:avLst/>
          </a:prstGeom>
          <a:solidFill>
            <a:srgbClr val="54813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7"/>
          <p:cNvSpPr txBox="1"/>
          <p:nvPr/>
        </p:nvSpPr>
        <p:spPr>
          <a:xfrm>
            <a:off x="9588617" y="4324934"/>
            <a:ext cx="115208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2026 kevad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B2- ja C1-tasemel gümnaasiumi lõpueksam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"/>
          <p:cNvSpPr txBox="1">
            <a:spLocks noGrp="1"/>
          </p:cNvSpPr>
          <p:nvPr>
            <p:ph type="body" idx="1"/>
          </p:nvPr>
        </p:nvSpPr>
        <p:spPr>
          <a:xfrm>
            <a:off x="838200" y="443572"/>
            <a:ext cx="7751762" cy="2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et-EE" dirty="0"/>
              <a:t>Eesti keel teise keelena,  e-eksami arendus</a:t>
            </a:r>
            <a:endParaRPr dirty="0"/>
          </a:p>
        </p:txBody>
      </p:sp>
      <p:sp>
        <p:nvSpPr>
          <p:cNvPr id="547" name="Google Shape;547;p8"/>
          <p:cNvSpPr txBox="1">
            <a:spLocks noGrp="1"/>
          </p:cNvSpPr>
          <p:nvPr>
            <p:ph type="title"/>
          </p:nvPr>
        </p:nvSpPr>
        <p:spPr>
          <a:xfrm>
            <a:off x="838200" y="993061"/>
            <a:ext cx="10515600" cy="71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400"/>
              <a:buFont typeface="Roboto Condensed"/>
              <a:buNone/>
            </a:pPr>
            <a:r>
              <a:rPr lang="et-EE" dirty="0" err="1"/>
              <a:t>Kahetasemeline</a:t>
            </a:r>
            <a:r>
              <a:rPr lang="et-EE" dirty="0"/>
              <a:t> e-eksam</a:t>
            </a:r>
            <a:endParaRPr dirty="0"/>
          </a:p>
        </p:txBody>
      </p:sp>
      <p:sp>
        <p:nvSpPr>
          <p:cNvPr id="548" name="Google Shape;548;p8"/>
          <p:cNvSpPr txBox="1">
            <a:spLocks noGrp="1"/>
          </p:cNvSpPr>
          <p:nvPr>
            <p:ph type="body" idx="2"/>
          </p:nvPr>
        </p:nvSpPr>
        <p:spPr>
          <a:xfrm>
            <a:off x="838199" y="1709531"/>
            <a:ext cx="10055087" cy="446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>
                <a:solidFill>
                  <a:schemeClr val="dk1"/>
                </a:solidFill>
              </a:rPr>
              <a:t>Eksam mõõdab kombineeritult kaht keeleoskustaset: põhikooli lõpueksam B1 ja B2; gümnaasiumi lõpueksam B2 ja C1.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>
                <a:solidFill>
                  <a:schemeClr val="dk1"/>
                </a:solidFill>
              </a:rPr>
              <a:t>Eksami kirjutamis-, kuulamis-, lugemis- ja struktuuri osa lahendatakse </a:t>
            </a:r>
            <a:r>
              <a:rPr lang="et-EE" dirty="0" err="1">
                <a:solidFill>
                  <a:schemeClr val="dk1"/>
                </a:solidFill>
              </a:rPr>
              <a:t>EISi</a:t>
            </a:r>
            <a:r>
              <a:rPr lang="et-EE" dirty="0">
                <a:solidFill>
                  <a:schemeClr val="dk1"/>
                </a:solidFill>
              </a:rPr>
              <a:t> keskkonnas.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>
                <a:solidFill>
                  <a:schemeClr val="dk1"/>
                </a:solidFill>
              </a:rPr>
              <a:t>Eksami kuulamis-, lugemisosa ja keele struktuuri osa on arvutihinnatavad (v.a lühivastusega küsimused).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 err="1">
                <a:solidFill>
                  <a:schemeClr val="dk1"/>
                </a:solidFill>
              </a:rPr>
              <a:t>Inimhinnatavad</a:t>
            </a:r>
            <a:r>
              <a:rPr lang="et-EE" dirty="0">
                <a:solidFill>
                  <a:schemeClr val="dk1"/>
                </a:solidFill>
              </a:rPr>
              <a:t> on kirjutamis- ja rääkimisosa.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t-EE" dirty="0">
                <a:solidFill>
                  <a:schemeClr val="dk1"/>
                </a:solidFill>
              </a:rPr>
              <a:t>Eksami suulise osa salvestamine ja hindamine </a:t>
            </a:r>
            <a:r>
              <a:rPr lang="et-EE" dirty="0" err="1">
                <a:solidFill>
                  <a:schemeClr val="dk1"/>
                </a:solidFill>
              </a:rPr>
              <a:t>EISi</a:t>
            </a:r>
            <a:r>
              <a:rPr lang="et-EE" dirty="0">
                <a:solidFill>
                  <a:schemeClr val="dk1"/>
                </a:solidFill>
              </a:rPr>
              <a:t> keskkonnas (osaliselt (</a:t>
            </a:r>
            <a:r>
              <a:rPr lang="et-EE" dirty="0" err="1">
                <a:solidFill>
                  <a:schemeClr val="dk1"/>
                </a:solidFill>
              </a:rPr>
              <a:t>välishindamine</a:t>
            </a:r>
            <a:r>
              <a:rPr lang="et-EE" dirty="0">
                <a:solidFill>
                  <a:schemeClr val="dk1"/>
                </a:solidFill>
              </a:rPr>
              <a:t> </a:t>
            </a:r>
            <a:r>
              <a:rPr lang="et-EE" dirty="0" err="1">
                <a:solidFill>
                  <a:schemeClr val="dk1"/>
                </a:solidFill>
              </a:rPr>
              <a:t>EISis</a:t>
            </a:r>
            <a:r>
              <a:rPr lang="et-EE" dirty="0">
                <a:solidFill>
                  <a:schemeClr val="dk1"/>
                </a:solidFill>
              </a:rPr>
              <a:t>) või täies mahus (nii </a:t>
            </a:r>
            <a:r>
              <a:rPr lang="et-EE" dirty="0" err="1">
                <a:solidFill>
                  <a:schemeClr val="dk1"/>
                </a:solidFill>
              </a:rPr>
              <a:t>välis</a:t>
            </a:r>
            <a:r>
              <a:rPr lang="et-EE" dirty="0">
                <a:solidFill>
                  <a:schemeClr val="dk1"/>
                </a:solidFill>
              </a:rPr>
              <a:t>- kui koolihindamine </a:t>
            </a:r>
            <a:r>
              <a:rPr lang="et-EE" dirty="0" err="1">
                <a:solidFill>
                  <a:schemeClr val="dk1"/>
                </a:solidFill>
              </a:rPr>
              <a:t>EISis</a:t>
            </a:r>
            <a:r>
              <a:rPr lang="et-EE" dirty="0">
                <a:solidFill>
                  <a:schemeClr val="dk1"/>
                </a:solidFill>
              </a:rPr>
              <a:t>).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"/>
          <p:cNvSpPr txBox="1">
            <a:spLocks noGrp="1"/>
          </p:cNvSpPr>
          <p:nvPr>
            <p:ph type="body" idx="1"/>
          </p:nvPr>
        </p:nvSpPr>
        <p:spPr>
          <a:xfrm>
            <a:off x="838200" y="443572"/>
            <a:ext cx="7751762" cy="2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et-EE" dirty="0"/>
              <a:t>Eesti keel teise keelena, põhikooli e-eksam</a:t>
            </a:r>
            <a:endParaRPr dirty="0"/>
          </a:p>
        </p:txBody>
      </p:sp>
      <p:sp>
        <p:nvSpPr>
          <p:cNvPr id="554" name="Google Shape;554;p9"/>
          <p:cNvSpPr txBox="1">
            <a:spLocks noGrp="1"/>
          </p:cNvSpPr>
          <p:nvPr>
            <p:ph type="title"/>
          </p:nvPr>
        </p:nvSpPr>
        <p:spPr>
          <a:xfrm>
            <a:off x="838200" y="993061"/>
            <a:ext cx="10515600" cy="71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400"/>
              <a:buFont typeface="Roboto Condensed"/>
              <a:buNone/>
            </a:pPr>
            <a:r>
              <a:rPr lang="et-EE" dirty="0"/>
              <a:t>9. klassi </a:t>
            </a:r>
            <a:r>
              <a:rPr lang="et-EE" dirty="0" err="1"/>
              <a:t>kahetasemeline</a:t>
            </a:r>
            <a:r>
              <a:rPr lang="et-EE" dirty="0"/>
              <a:t> e-eksam</a:t>
            </a:r>
            <a:endParaRPr dirty="0"/>
          </a:p>
        </p:txBody>
      </p:sp>
      <p:sp>
        <p:nvSpPr>
          <p:cNvPr id="555" name="Google Shape;555;p9"/>
          <p:cNvSpPr txBox="1">
            <a:spLocks noGrp="1"/>
          </p:cNvSpPr>
          <p:nvPr>
            <p:ph type="body" idx="2"/>
          </p:nvPr>
        </p:nvSpPr>
        <p:spPr>
          <a:xfrm>
            <a:off x="838198" y="1709532"/>
            <a:ext cx="3899172" cy="458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</a:pPr>
            <a:r>
              <a:rPr lang="et-EE" sz="1800" dirty="0"/>
              <a:t>Ülesehitus sarnaneb pabereksamiga, kuid rohkem ülesandeid: 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</a:pPr>
            <a:r>
              <a:rPr lang="et-EE" sz="1800" dirty="0"/>
              <a:t>    * kirjalik eksamiosa 11 </a:t>
            </a:r>
            <a:r>
              <a:rPr lang="et-EE" sz="1800" i="1" dirty="0"/>
              <a:t>vs</a:t>
            </a:r>
            <a:r>
              <a:rPr lang="et-EE" sz="1800" dirty="0"/>
              <a:t> 14,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</a:pPr>
            <a:r>
              <a:rPr lang="et-EE" sz="1800" dirty="0"/>
              <a:t>suuline osa 2 </a:t>
            </a:r>
            <a:r>
              <a:rPr lang="et-EE" sz="1800" i="1" dirty="0"/>
              <a:t>vs</a:t>
            </a:r>
            <a:r>
              <a:rPr lang="et-EE" sz="1800" dirty="0"/>
              <a:t> 3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</a:pPr>
            <a:r>
              <a:rPr lang="et-EE" sz="1800" dirty="0"/>
              <a:t>   * aeg: 145 min </a:t>
            </a:r>
            <a:r>
              <a:rPr lang="et-EE" sz="1800" i="1" dirty="0"/>
              <a:t>vs</a:t>
            </a:r>
            <a:r>
              <a:rPr lang="et-EE" sz="1800" dirty="0"/>
              <a:t> 230 min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</a:pP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</a:pPr>
            <a:r>
              <a:rPr lang="et-EE" sz="1800" dirty="0"/>
              <a:t>Miks muutub?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</a:pPr>
            <a:r>
              <a:rPr lang="et-EE" sz="1800" dirty="0"/>
              <a:t>Kuidas mõõdab? 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</a:pPr>
            <a:r>
              <a:rPr lang="et-EE" sz="1600" i="1" dirty="0"/>
              <a:t>Eksaminandile, kelle kogutulemus vastab B1-taseme lävendile (kusjuures ühegi osaoskuse tulemus ei tohi olla 0 punkti), väljastatakse B1-taseme tunnistus. Eksaminandile, kelle kogutulemus vastab B2-taseme lävendile, väljastatakse B2-taseme tunnistus. </a:t>
            </a:r>
            <a:endParaRPr sz="1600" i="1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</a:pPr>
            <a:endParaRPr sz="1800" dirty="0"/>
          </a:p>
        </p:txBody>
      </p:sp>
      <p:pic>
        <p:nvPicPr>
          <p:cNvPr id="556" name="Google Shape;556;p9" descr="Pilt, millel on kujutatud tekst, kuvatõmmis, Diagramm, järjekord&#10;&#10;Kirjeldus on genereeritud automaatselt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 l="13518" t="19792" r="31519" b="10444"/>
          <a:stretch/>
        </p:blipFill>
        <p:spPr>
          <a:xfrm>
            <a:off x="4626863" y="1589676"/>
            <a:ext cx="5751577" cy="4106509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9"/>
          <p:cNvSpPr txBox="1"/>
          <p:nvPr/>
        </p:nvSpPr>
        <p:spPr>
          <a:xfrm>
            <a:off x="4996601" y="5646469"/>
            <a:ext cx="60979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B1-taseme keskmine sooritusprotsent 55 (st h 25,8)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B2-taseme keskmine sooritusprotsent 39 (st h18,6)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mesinis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esinins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alg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E9578A2B3361041AF75A9602F2105DF" ma:contentTypeVersion="1" ma:contentTypeDescription="Loo uus dokument" ma:contentTypeScope="" ma:versionID="c64c5d83a24b232a166d5e07e60a935d">
  <xsd:schema xmlns:xsd="http://www.w3.org/2001/XMLSchema" xmlns:xs="http://www.w3.org/2001/XMLSchema" xmlns:p="http://schemas.microsoft.com/office/2006/metadata/properties" xmlns:ns2="a7338fc0-1f71-47ca-af62-527eb90cb0f3" targetNamespace="http://schemas.microsoft.com/office/2006/metadata/properties" ma:root="true" ma:fieldsID="2dbc7368641cfa1fa9d5b6554aba99d7" ns2:_="">
    <xsd:import namespace="a7338fc0-1f71-47ca-af62-527eb90cb0f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38fc0-1f71-47ca-af62-527eb90cb0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2FD033-BF65-41D1-B17E-4E2A1E660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338fc0-1f71-47ca-af62-527eb90cb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DB5BA7-C08C-4FAA-8337-42C3FEB678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664C98-0622-46CF-8428-195C28ACBB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1234</Words>
  <Application>Microsoft Office PowerPoint</Application>
  <PresentationFormat>Laiekraan</PresentationFormat>
  <Paragraphs>205</Paragraphs>
  <Slides>21</Slides>
  <Notes>21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3</vt:i4>
      </vt:variant>
      <vt:variant>
        <vt:lpstr>Slaidipealkirjad</vt:lpstr>
      </vt:variant>
      <vt:variant>
        <vt:i4>21</vt:i4>
      </vt:variant>
    </vt:vector>
  </HeadingPairs>
  <TitlesOfParts>
    <vt:vector size="30" baseType="lpstr">
      <vt:lpstr>Quattrocento Sans</vt:lpstr>
      <vt:lpstr>Roboto Condensed</vt:lpstr>
      <vt:lpstr>Arial</vt:lpstr>
      <vt:lpstr>Calibri</vt:lpstr>
      <vt:lpstr>Roboto</vt:lpstr>
      <vt:lpstr>Noto Sans Symbols</vt:lpstr>
      <vt:lpstr>Tumesinise taustaga</vt:lpstr>
      <vt:lpstr>Helesininse taustaga</vt:lpstr>
      <vt:lpstr>Valge taustaga</vt:lpstr>
      <vt:lpstr>Eesti keele kui teise keele elektroonsete eksamite rakendamine alates 2024/25. õppeaastast</vt:lpstr>
      <vt:lpstr>Sisukord  1. Sissejuhatus 2. E-eksamitele üleminek ja eesti keele kui teise keele e-hindamise arendus 3. Valmisoleku kujundamine 4. Arutelu</vt:lpstr>
      <vt:lpstr>PowerPointi esitlus</vt:lpstr>
      <vt:lpstr>PowerPointi esitlus</vt:lpstr>
      <vt:lpstr>E-eksamite rakendamise ajakava tööversioon</vt:lpstr>
      <vt:lpstr>PowerPointi esitlus</vt:lpstr>
      <vt:lpstr>Arendusest eksamini, III-IV kooliaste</vt:lpstr>
      <vt:lpstr>Kahetasemeline e-eksam</vt:lpstr>
      <vt:lpstr>9. klassi kahetasemeline e-eksam</vt:lpstr>
      <vt:lpstr>9. klassi e-eksami katsetused</vt:lpstr>
      <vt:lpstr>9. klassi e-katseeksami tulemused</vt:lpstr>
      <vt:lpstr>9. klassi e-katseeksami tagasiside</vt:lpstr>
      <vt:lpstr>Materjalid ja valmisolek e-hindamisele üleminekuks </vt:lpstr>
      <vt:lpstr>12. klassi e-katseeksami katsetus</vt:lpstr>
      <vt:lpstr>Eesti keele teise keelena lähtetaseme testid</vt:lpstr>
      <vt:lpstr>Eesti keele teise keelena lähtetaseme testid</vt:lpstr>
      <vt:lpstr>Ülesannete e-kogud testide andmekogus EIS</vt:lpstr>
      <vt:lpstr>PowerPointi esitlus</vt:lpstr>
      <vt:lpstr>Valmisoleku kujundamine</vt:lpstr>
      <vt:lpstr>Arutelu ja kokkulepped  * Üleskutse hindajateks kandideerimisele https://candidate.recrur.com/public/jobad/ET/34dc3803-9  * IKT - nõuded arvutipargile - ligipääs testile - testi kasutajamugavus - õpilaste erinev teksti trükkimise vilumus - ülesannete vahel liikumise võimalus  * Tulemuste teadasaamine * Eksami kestvus ja lisaaja võimaldamine </vt:lpstr>
      <vt:lpstr>Täname tähelepanu eest!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Eesti keele kui teise keele elektroonsete eksamite rakendamine alates 2024/25. õppeaastast</dc:title>
  <dc:creator>Agentuur Ecwador</dc:creator>
  <cp:lastModifiedBy>Pille Kõiv</cp:lastModifiedBy>
  <cp:revision>5</cp:revision>
  <dcterms:created xsi:type="dcterms:W3CDTF">2021-03-10T11:43:06Z</dcterms:created>
  <dcterms:modified xsi:type="dcterms:W3CDTF">2023-09-15T13:00:16Z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0x0101002E9578A2B3361041AF75A9602F2105DF</vt:lpwstr>
  </property>
</Properties>
</file>